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2"/>
  </p:notesMasterIdLst>
  <p:sldIdLst>
    <p:sldId id="316" r:id="rId2"/>
    <p:sldId id="268" r:id="rId3"/>
    <p:sldId id="261" r:id="rId4"/>
    <p:sldId id="320" r:id="rId5"/>
    <p:sldId id="257" r:id="rId6"/>
    <p:sldId id="258" r:id="rId7"/>
    <p:sldId id="260" r:id="rId8"/>
    <p:sldId id="275" r:id="rId9"/>
    <p:sldId id="338" r:id="rId10"/>
    <p:sldId id="299" r:id="rId11"/>
    <p:sldId id="300" r:id="rId12"/>
    <p:sldId id="301" r:id="rId13"/>
    <p:sldId id="262" r:id="rId14"/>
    <p:sldId id="330" r:id="rId15"/>
    <p:sldId id="277" r:id="rId16"/>
    <p:sldId id="278" r:id="rId17"/>
    <p:sldId id="279" r:id="rId18"/>
    <p:sldId id="282" r:id="rId19"/>
    <p:sldId id="283" r:id="rId20"/>
    <p:sldId id="285" r:id="rId21"/>
    <p:sldId id="332" r:id="rId22"/>
    <p:sldId id="286" r:id="rId23"/>
    <p:sldId id="287" r:id="rId24"/>
    <p:sldId id="288" r:id="rId25"/>
    <p:sldId id="333" r:id="rId26"/>
    <p:sldId id="334" r:id="rId27"/>
    <p:sldId id="335" r:id="rId28"/>
    <p:sldId id="308" r:id="rId29"/>
    <p:sldId id="307" r:id="rId30"/>
    <p:sldId id="310" r:id="rId31"/>
    <p:sldId id="311" r:id="rId32"/>
    <p:sldId id="312" r:id="rId33"/>
    <p:sldId id="313" r:id="rId34"/>
    <p:sldId id="314" r:id="rId35"/>
    <p:sldId id="315" r:id="rId36"/>
    <p:sldId id="309" r:id="rId37"/>
    <p:sldId id="331" r:id="rId38"/>
    <p:sldId id="291" r:id="rId39"/>
    <p:sldId id="336" r:id="rId40"/>
    <p:sldId id="337" r:id="rId41"/>
  </p:sldIdLst>
  <p:sldSz cx="9144000" cy="5143500" type="screen16x9"/>
  <p:notesSz cx="6858000" cy="9144000"/>
  <p:embeddedFontLst>
    <p:embeddedFont>
      <p:font typeface="Roboto" panose="02000000000000000000"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48"/>
    <p:restoredTop sz="80272"/>
  </p:normalViewPr>
  <p:slideViewPr>
    <p:cSldViewPr snapToGrid="0" snapToObjects="1">
      <p:cViewPr varScale="1">
        <p:scale>
          <a:sx n="135" d="100"/>
          <a:sy n="135" d="100"/>
        </p:scale>
        <p:origin x="177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021102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e1b20843f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e1b20843f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lang="en" dirty="0"/>
          </a:p>
          <a:p>
            <a:pPr marL="457200" lvl="0" indent="-298450" algn="l" rtl="0">
              <a:spcBef>
                <a:spcPts val="0"/>
              </a:spcBef>
              <a:spcAft>
                <a:spcPts val="0"/>
              </a:spcAft>
              <a:buSzPts val="1100"/>
              <a:buChar char="●"/>
            </a:pPr>
            <a:r>
              <a:rPr lang="en-US" dirty="0"/>
              <a:t>T</a:t>
            </a:r>
            <a:r>
              <a:rPr lang="en" dirty="0"/>
              <a:t>he agile photo is </a:t>
            </a:r>
            <a:r>
              <a:rPr lang="en"/>
              <a:t>here becaus</a:t>
            </a:r>
            <a:r>
              <a:rPr lang="en-US"/>
              <a:t>e</a:t>
            </a:r>
            <a:r>
              <a:rPr lang="en"/>
              <a:t> </a:t>
            </a:r>
            <a:r>
              <a:rPr lang="en" dirty="0"/>
              <a:t>if you recall we will demo once we are completed with a sprint so ….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 dirty="0"/>
              <a:t>The key is to have something workable, as hopefully you can show employers at any time</a:t>
            </a:r>
          </a:p>
          <a:p>
            <a:pPr marL="457200" lvl="0" indent="-298450" algn="l" rtl="0">
              <a:spcBef>
                <a:spcPts val="0"/>
              </a:spcBef>
              <a:spcAft>
                <a:spcPts val="0"/>
              </a:spcAft>
              <a:buSzPts val="1100"/>
              <a:buChar char="●"/>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3e1b20843f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3e1b20843f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e1b20843f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3e1b20843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Notice non-essential features are below MVP (Log In)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2682e051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2682e051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Every team is different, interview questions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Recall from last lecture Agile looks something like this in sprints. What does that mean well… </a:t>
            </a:r>
          </a:p>
        </p:txBody>
      </p:sp>
    </p:spTree>
    <p:extLst>
      <p:ext uri="{BB962C8B-B14F-4D97-AF65-F5344CB8AC3E}">
        <p14:creationId xmlns:p14="http://schemas.microsoft.com/office/powerpoint/2010/main" val="3358769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32685e58a2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32685e58a2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32685e58a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2685e58a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2685e58a2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2685e58a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2682e051e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2682e051e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e3fe1541f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e3fe1541f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ee46128ea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ee46128ea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Aggressive goals so we can provide as much direction as possible</a:t>
            </a:r>
            <a:endParaRPr dirty="0"/>
          </a:p>
          <a:p>
            <a:pPr marL="457200" lvl="0" indent="-298450" algn="l" rtl="0">
              <a:spcBef>
                <a:spcPts val="0"/>
              </a:spcBef>
              <a:spcAft>
                <a:spcPts val="0"/>
              </a:spcAft>
              <a:buSzPts val="1100"/>
              <a:buChar char="●"/>
            </a:pPr>
            <a:r>
              <a:rPr lang="en" dirty="0"/>
              <a:t>Weekly progress </a:t>
            </a:r>
            <a:endParaRPr dirty="0"/>
          </a:p>
          <a:p>
            <a:pPr marL="457200" lvl="0" indent="-298450" algn="l" rtl="0">
              <a:spcBef>
                <a:spcPts val="0"/>
              </a:spcBef>
              <a:spcAft>
                <a:spcPts val="0"/>
              </a:spcAft>
              <a:buSzPts val="1100"/>
              <a:buChar char="●"/>
            </a:pPr>
            <a:r>
              <a:rPr lang="en" dirty="0"/>
              <a:t>Something to review by Week 4</a:t>
            </a:r>
            <a:endParaRPr dirty="0"/>
          </a:p>
          <a:p>
            <a:pPr marL="457200" lvl="0" indent="-298450" algn="l" rtl="0">
              <a:spcBef>
                <a:spcPts val="0"/>
              </a:spcBef>
              <a:spcAft>
                <a:spcPts val="0"/>
              </a:spcAft>
              <a:buSzPts val="1100"/>
              <a:buChar char="●"/>
            </a:pPr>
            <a:r>
              <a:rPr lang="en" dirty="0"/>
              <a:t>Break week</a:t>
            </a:r>
          </a:p>
          <a:p>
            <a:pPr marL="457200" lvl="0" indent="-298450" algn="l" rtl="0">
              <a:spcBef>
                <a:spcPts val="0"/>
              </a:spcBef>
              <a:spcAft>
                <a:spcPts val="0"/>
              </a:spcAft>
              <a:buSzPts val="1100"/>
              <a:buChar char="●"/>
            </a:pPr>
            <a:r>
              <a:rPr lang="en" dirty="0"/>
              <a:t>THIS IS THE YOU ARE HERE SLIDE!</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3e3fe1541f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3e3fe1541f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3e3fe1541f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3e3fe1541f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these are all cool and stuff but how do they work in a real work flow?! Well I’m glad you asked</a:t>
            </a:r>
            <a:endParaRPr dirty="0"/>
          </a:p>
        </p:txBody>
      </p:sp>
    </p:spTree>
    <p:extLst>
      <p:ext uri="{BB962C8B-B14F-4D97-AF65-F5344CB8AC3E}">
        <p14:creationId xmlns:p14="http://schemas.microsoft.com/office/powerpoint/2010/main" val="39899468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e3fe1541f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e3fe1541f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e3fe1541f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3e3fe1541f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2685e58a2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2685e58a2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err="1"/>
              <a:t>Plz</a:t>
            </a:r>
            <a:r>
              <a:rPr lang="en" dirty="0"/>
              <a:t> no Paint, but use what’s comfortable</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3e3fe1541f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3e3fe1541f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US" dirty="0"/>
              <a:t>Well here is a perfect story for you!</a:t>
            </a:r>
          </a:p>
          <a:p>
            <a:pPr marL="457200" lvl="0" indent="-298450" algn="l" rtl="0">
              <a:spcBef>
                <a:spcPts val="0"/>
              </a:spcBef>
              <a:spcAft>
                <a:spcPts val="0"/>
              </a:spcAft>
              <a:buSzPts val="1100"/>
              <a:buChar char="●"/>
            </a:pPr>
            <a:endParaRPr lang="en-US" dirty="0"/>
          </a:p>
          <a:p>
            <a:pPr marL="457200" lvl="0" indent="-298450" algn="l" rtl="0">
              <a:spcBef>
                <a:spcPts val="0"/>
              </a:spcBef>
              <a:spcAft>
                <a:spcPts val="0"/>
              </a:spcAft>
              <a:buSzPts val="1100"/>
              <a:buChar char="●"/>
            </a:pPr>
            <a:r>
              <a:rPr lang="en-US" dirty="0" err="1"/>
              <a:t>RxSS</a:t>
            </a:r>
            <a:r>
              <a:rPr lang="en-US" dirty="0"/>
              <a:t> has a user story: “</a:t>
            </a:r>
            <a:endParaRPr dirty="0"/>
          </a:p>
        </p:txBody>
      </p:sp>
    </p:spTree>
    <p:extLst>
      <p:ext uri="{BB962C8B-B14F-4D97-AF65-F5344CB8AC3E}">
        <p14:creationId xmlns:p14="http://schemas.microsoft.com/office/powerpoint/2010/main" val="597517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3e3fe1541f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3e3fe1541f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US" dirty="0"/>
              <a:t>Well they achieve this but then they found out that only 25% of people who started a Home Delivery actually finished. Naturally, we asked why was this and we found out our first iteration for this story was only giving members the ability to receive medications at home. They still had to use a 3</a:t>
            </a:r>
            <a:r>
              <a:rPr lang="en-US" baseline="30000" dirty="0"/>
              <a:t>rd</a:t>
            </a:r>
            <a:r>
              <a:rPr lang="en-US" dirty="0"/>
              <a:t> party application to pay outside of our site. </a:t>
            </a:r>
          </a:p>
          <a:p>
            <a:pPr marL="457200" lvl="0" indent="-298450" algn="l" rtl="0">
              <a:spcBef>
                <a:spcPts val="0"/>
              </a:spcBef>
              <a:spcAft>
                <a:spcPts val="0"/>
              </a:spcAft>
              <a:buSzPts val="1100"/>
              <a:buChar char="●"/>
            </a:pPr>
            <a:endParaRPr lang="en-US" dirty="0"/>
          </a:p>
          <a:p>
            <a:pPr marL="457200" lvl="0" indent="-298450" algn="l" rtl="0">
              <a:spcBef>
                <a:spcPts val="0"/>
              </a:spcBef>
              <a:spcAft>
                <a:spcPts val="0"/>
              </a:spcAft>
              <a:buSzPts val="1100"/>
              <a:buChar char="●"/>
            </a:pPr>
            <a:r>
              <a:rPr lang="en-US" dirty="0"/>
              <a:t>INSERT A New User Story:</a:t>
            </a:r>
          </a:p>
          <a:p>
            <a:pPr marL="457200" lvl="0" indent="-298450" algn="l" rtl="0">
              <a:spcBef>
                <a:spcPts val="0"/>
              </a:spcBef>
              <a:spcAft>
                <a:spcPts val="0"/>
              </a:spcAft>
              <a:buSzPts val="1100"/>
              <a:buChar char="●"/>
            </a:pPr>
            <a:r>
              <a:rPr lang="en-US" dirty="0"/>
              <a:t>“As the Head of Product at </a:t>
            </a:r>
            <a:r>
              <a:rPr lang="en-US" dirty="0" err="1"/>
              <a:t>RxSS</a:t>
            </a:r>
            <a:r>
              <a:rPr lang="en-US" dirty="0"/>
              <a:t>, I want more members utilizing Home Delivery, so that we provide a better UX and save our members even more money”</a:t>
            </a:r>
            <a:endParaRPr dirty="0"/>
          </a:p>
        </p:txBody>
      </p:sp>
    </p:spTree>
    <p:extLst>
      <p:ext uri="{BB962C8B-B14F-4D97-AF65-F5344CB8AC3E}">
        <p14:creationId xmlns:p14="http://schemas.microsoft.com/office/powerpoint/2010/main" val="21956237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3e3fe1541f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3e3fe1541f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US" dirty="0"/>
              <a:t>“As the Head of Product at </a:t>
            </a:r>
            <a:r>
              <a:rPr lang="en-US" dirty="0" err="1"/>
              <a:t>RxSS</a:t>
            </a:r>
            <a:r>
              <a:rPr lang="en-US" dirty="0"/>
              <a:t>, I want more members utilizing Home Delivery, so that we provide a better UX and save our members even more money”</a:t>
            </a:r>
          </a:p>
          <a:p>
            <a:pPr marL="457200" lvl="0" indent="-298450" algn="l" rtl="0">
              <a:spcBef>
                <a:spcPts val="0"/>
              </a:spcBef>
              <a:spcAft>
                <a:spcPts val="0"/>
              </a:spcAft>
              <a:buSzPts val="1100"/>
              <a:buChar char="●"/>
            </a:pPr>
            <a:endParaRPr lang="en-US" dirty="0"/>
          </a:p>
          <a:p>
            <a:pPr marL="457200" lvl="0" indent="-298450" algn="l" rtl="0">
              <a:spcBef>
                <a:spcPts val="0"/>
              </a:spcBef>
              <a:spcAft>
                <a:spcPts val="0"/>
              </a:spcAft>
              <a:buSzPts val="1100"/>
              <a:buChar char="●"/>
            </a:pPr>
            <a:r>
              <a:rPr lang="en-US" dirty="0"/>
              <a:t>Now we are going to look at how we are implementing this user story into wireframes (can not so the code sorry :D) </a:t>
            </a:r>
            <a:endParaRPr dirty="0"/>
          </a:p>
        </p:txBody>
      </p:sp>
    </p:spTree>
    <p:extLst>
      <p:ext uri="{BB962C8B-B14F-4D97-AF65-F5344CB8AC3E}">
        <p14:creationId xmlns:p14="http://schemas.microsoft.com/office/powerpoint/2010/main" val="40585188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3e3fe1541f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3e3fe1541f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Any mentor feedback about agile process or ceremonies?</a:t>
            </a:r>
            <a:endParaRPr/>
          </a:p>
        </p:txBody>
      </p:sp>
    </p:spTree>
    <p:extLst>
      <p:ext uri="{BB962C8B-B14F-4D97-AF65-F5344CB8AC3E}">
        <p14:creationId xmlns:p14="http://schemas.microsoft.com/office/powerpoint/2010/main" val="22438985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4b1910f46f_4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4b1910f46f_4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5e1942e3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5e1942e3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dirty="0"/>
              <a:t>Ok so normally you wouldn’t cover the assignment before you cover the material for it but *WHO CARES* I’m throwing a curve ball. </a:t>
            </a:r>
          </a:p>
          <a:p>
            <a:pPr marL="457200" lvl="0" indent="-342900" algn="l" rtl="0">
              <a:spcBef>
                <a:spcPts val="0"/>
              </a:spcBef>
              <a:spcAft>
                <a:spcPts val="0"/>
              </a:spcAft>
              <a:buSzPts val="1800"/>
              <a:buChar char="●"/>
            </a:pPr>
            <a:endParaRPr lang="en-US" dirty="0"/>
          </a:p>
          <a:p>
            <a:pPr marL="457200" lvl="0" indent="-342900" algn="l" rtl="0">
              <a:spcBef>
                <a:spcPts val="0"/>
              </a:spcBef>
              <a:spcAft>
                <a:spcPts val="0"/>
              </a:spcAft>
              <a:buSzPts val="1800"/>
              <a:buChar char="●"/>
            </a:pPr>
            <a:endParaRPr lang="en-US" dirty="0"/>
          </a:p>
          <a:p>
            <a:pPr marL="457200" lvl="0" indent="-342900" algn="l" rtl="0">
              <a:spcBef>
                <a:spcPts val="0"/>
              </a:spcBef>
              <a:spcAft>
                <a:spcPts val="0"/>
              </a:spcAft>
              <a:buSzPts val="1800"/>
              <a:buChar char="●"/>
            </a:pPr>
            <a:r>
              <a:rPr lang="en-US" dirty="0"/>
              <a:t>1-2 Paragraph “Elevator Pitch”</a:t>
            </a:r>
          </a:p>
          <a:p>
            <a:pPr marL="914400" lvl="1" indent="-342900" algn="l" rtl="0">
              <a:spcBef>
                <a:spcPts val="0"/>
              </a:spcBef>
              <a:spcAft>
                <a:spcPts val="0"/>
              </a:spcAft>
              <a:buSzPts val="1800"/>
              <a:buChar char="●"/>
            </a:pPr>
            <a:r>
              <a:rPr lang="en-US" b="1" dirty="0"/>
              <a:t>Explanation of the project – high level overview of project in non technical (plan English) </a:t>
            </a:r>
          </a:p>
          <a:p>
            <a:pPr marL="457200" lvl="0" indent="-342900" algn="l" rtl="0">
              <a:spcBef>
                <a:spcPts val="0"/>
              </a:spcBef>
              <a:spcAft>
                <a:spcPts val="0"/>
              </a:spcAft>
              <a:buSzPts val="1800"/>
              <a:buChar char="●"/>
            </a:pPr>
            <a:r>
              <a:rPr lang="en-US" dirty="0"/>
              <a:t>Identify 3-5 Features</a:t>
            </a:r>
          </a:p>
          <a:p>
            <a:pPr marL="914400" lvl="1" indent="-342900" algn="l" rtl="0">
              <a:spcBef>
                <a:spcPts val="0"/>
              </a:spcBef>
              <a:spcAft>
                <a:spcPts val="0"/>
              </a:spcAft>
              <a:buSzPts val="1800"/>
              <a:buChar char="●"/>
            </a:pPr>
            <a:r>
              <a:rPr lang="en-US" b="1" dirty="0"/>
              <a:t>COUGH These could be user stories COUGH</a:t>
            </a:r>
          </a:p>
          <a:p>
            <a:pPr marL="457200" lvl="0" indent="-342900" algn="l" rtl="0">
              <a:spcBef>
                <a:spcPts val="0"/>
              </a:spcBef>
              <a:spcAft>
                <a:spcPts val="0"/>
              </a:spcAft>
              <a:buSzPts val="1800"/>
              <a:buChar char="●"/>
            </a:pPr>
            <a:r>
              <a:rPr lang="en-US" dirty="0"/>
              <a:t>List Technologies (Java, Spring, SQL, React, AWS, Etc.)</a:t>
            </a:r>
          </a:p>
          <a:p>
            <a:pPr marL="457200" lvl="0" indent="-342900" algn="l" rtl="0">
              <a:spcBef>
                <a:spcPts val="0"/>
              </a:spcBef>
              <a:spcAft>
                <a:spcPts val="0"/>
              </a:spcAft>
              <a:buSzPts val="1800"/>
              <a:buChar char="●"/>
            </a:pPr>
            <a:r>
              <a:rPr lang="en-US" dirty="0"/>
              <a:t>Identify Unknowns - What you need to learn</a:t>
            </a:r>
          </a:p>
          <a:p>
            <a:pPr lvl="1" indent="-342900">
              <a:spcBef>
                <a:spcPts val="0"/>
              </a:spcBef>
              <a:buSzPts val="1800"/>
              <a:buChar char="●"/>
            </a:pPr>
            <a:r>
              <a:rPr lang="en-US" dirty="0"/>
              <a:t>Based on </a:t>
            </a:r>
            <a:r>
              <a:rPr lang="en-US" b="0" dirty="0"/>
              <a:t>individual </a:t>
            </a:r>
            <a:r>
              <a:rPr lang="en-US" b="1" u="sng" dirty="0"/>
              <a:t>but the group could write out together and submit the some one if you like</a:t>
            </a:r>
          </a:p>
          <a:p>
            <a:pPr marL="457200" lvl="0" indent="-342900" algn="l" rtl="0">
              <a:spcBef>
                <a:spcPts val="0"/>
              </a:spcBef>
              <a:spcAft>
                <a:spcPts val="0"/>
              </a:spcAft>
              <a:buSzPts val="1800"/>
              <a:buChar char="●"/>
            </a:pPr>
            <a:r>
              <a:rPr lang="en-US" dirty="0"/>
              <a:t>Setup Project Tracker</a:t>
            </a:r>
          </a:p>
          <a:p>
            <a:pPr marL="914400" lvl="1" indent="-342900" algn="l" rtl="0">
              <a:spcBef>
                <a:spcPts val="0"/>
              </a:spcBef>
              <a:spcAft>
                <a:spcPts val="0"/>
              </a:spcAft>
              <a:buSzPts val="1800"/>
              <a:buChar char="●"/>
            </a:pPr>
            <a:r>
              <a:rPr lang="en-US" dirty="0"/>
              <a:t>Add Initial User Stories</a:t>
            </a:r>
          </a:p>
          <a:p>
            <a:pPr marL="457200" lvl="0" indent="-342900" algn="l" rtl="0">
              <a:spcBef>
                <a:spcPts val="0"/>
              </a:spcBef>
              <a:spcAft>
                <a:spcPts val="0"/>
              </a:spcAft>
              <a:buSzPts val="1800"/>
              <a:buChar char="●"/>
            </a:pPr>
            <a:r>
              <a:rPr lang="en-US" dirty="0"/>
              <a:t>Enable GitHub Issues</a:t>
            </a:r>
          </a:p>
          <a:p>
            <a:pPr marL="457200" lvl="0" indent="-342900" algn="l" rtl="0">
              <a:spcBef>
                <a:spcPts val="0"/>
              </a:spcBef>
              <a:spcAft>
                <a:spcPts val="0"/>
              </a:spcAft>
              <a:buSzPts val="1800"/>
              <a:buChar char="●"/>
            </a:pPr>
            <a:r>
              <a:rPr lang="en-US" dirty="0"/>
              <a:t>TAs - Feedback on overview, identify learning resources</a:t>
            </a:r>
          </a:p>
          <a:p>
            <a:pPr marL="457200" lvl="0" indent="-298450" algn="l" rtl="0">
              <a:spcBef>
                <a:spcPts val="0"/>
              </a:spcBef>
              <a:spcAft>
                <a:spcPts val="0"/>
              </a:spcAft>
              <a:buSzPts val="1100"/>
              <a:buChar char="●"/>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4b1910f46f_4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4b1910f46f_4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4b1910f46f_4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4b1910f46f_4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b1910f46f_4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b1910f46f_4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4b1910f46f_4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4b1910f46f_4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4b1910f46f_4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4b1910f46f_4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3e3fe1541f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3e3fe1541f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Any mentor feedback about agile process or ceremonies?</a:t>
            </a:r>
            <a:endParaRPr/>
          </a:p>
        </p:txBody>
      </p:sp>
    </p:spTree>
    <p:extLst>
      <p:ext uri="{BB962C8B-B14F-4D97-AF65-F5344CB8AC3E}">
        <p14:creationId xmlns:p14="http://schemas.microsoft.com/office/powerpoint/2010/main" val="21066569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326858723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326858723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3e3fe1541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3e3fe1541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Remember review time is coming up for TA, Instructors, and Course Managers. On that note If I confused you in this lecture my name is John </a:t>
            </a:r>
            <a:r>
              <a:rPr lang="en-US" dirty="0" err="1"/>
              <a:t>Woolbright</a:t>
            </a:r>
            <a:r>
              <a:rPr lang="en-US" dirty="0"/>
              <a:t>. If I did an ok job my name is Kevin </a:t>
            </a:r>
            <a:r>
              <a:rPr lang="en-US" dirty="0" err="1"/>
              <a:t>Beashore</a:t>
            </a:r>
            <a:r>
              <a:rPr lang="en-US" dirty="0"/>
              <a:t>. Of course I’m kidding :D and with that any questions? </a:t>
            </a:r>
            <a:endParaRPr dirty="0"/>
          </a:p>
        </p:txBody>
      </p:sp>
    </p:spTree>
    <p:extLst>
      <p:ext uri="{BB962C8B-B14F-4D97-AF65-F5344CB8AC3E}">
        <p14:creationId xmlns:p14="http://schemas.microsoft.com/office/powerpoint/2010/main" val="1596210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3e1a47a731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3e1a47a731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8693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ee46128ea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ee46128ea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Party Parrot and Slack Accessibility </a:t>
            </a:r>
            <a:endParaRPr/>
          </a:p>
          <a:p>
            <a:pPr marL="457200" lvl="0" indent="-298450" algn="l" rtl="0">
              <a:spcBef>
                <a:spcPts val="0"/>
              </a:spcBef>
              <a:spcAft>
                <a:spcPts val="0"/>
              </a:spcAft>
              <a:buSzPts val="1100"/>
              <a:buChar char="●"/>
            </a:pPr>
            <a:r>
              <a:rPr lang="en"/>
              <a:t>Will Do Some In-Class Examples, so grab a seat closer to see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3e3fe1541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3e3fe1541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e3fe1541f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3e3fe1541f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Any questions about tonight’s agenda, objectives, goals, or timeline? Assignments &amp; Prep work?</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4cabc66a48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4cabc66a48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e3fe1541f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3e3fe1541f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Any questions about tonight’s agenda, objectives, goals, or timeline? Assignments &amp; Prep work?</a:t>
            </a:r>
            <a:endParaRPr/>
          </a:p>
        </p:txBody>
      </p:sp>
    </p:spTree>
    <p:extLst>
      <p:ext uri="{BB962C8B-B14F-4D97-AF65-F5344CB8AC3E}">
        <p14:creationId xmlns:p14="http://schemas.microsoft.com/office/powerpoint/2010/main" val="4029238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moqups.com/"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hyperlink" Target="https://education.launchcode.org/liftoff/articles/ux-resources/"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3.xml"/><Relationship Id="rId4" Type="http://schemas.openxmlformats.org/officeDocument/2006/relationships/image" Target="../media/image33.jpe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trello.com/b/keDvTLIl"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LaunchCode Liftoff</a:t>
            </a:r>
            <a:endParaRPr/>
          </a:p>
        </p:txBody>
      </p:sp>
      <p:sp>
        <p:nvSpPr>
          <p:cNvPr id="68" name="Google Shape;68;p13"/>
          <p:cNvSpPr txBox="1">
            <a:spLocks noGrp="1"/>
          </p:cNvSpPr>
          <p:nvPr>
            <p:ph type="subTitle" idx="1"/>
          </p:nvPr>
        </p:nvSpPr>
        <p:spPr>
          <a:xfrm>
            <a:off x="390525" y="2712930"/>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Class 2</a:t>
            </a:r>
            <a:endParaRPr sz="2400"/>
          </a:p>
        </p:txBody>
      </p:sp>
      <p:pic>
        <p:nvPicPr>
          <p:cNvPr id="69" name="Google Shape;69;p13"/>
          <p:cNvPicPr preferRelativeResize="0"/>
          <p:nvPr/>
        </p:nvPicPr>
        <p:blipFill>
          <a:blip r:embed="rId3">
            <a:alphaModFix/>
          </a:blip>
          <a:stretch>
            <a:fillRect/>
          </a:stretch>
        </p:blipFill>
        <p:spPr>
          <a:xfrm>
            <a:off x="6046725" y="855287"/>
            <a:ext cx="2861575" cy="2861575"/>
          </a:xfrm>
          <a:prstGeom prst="rect">
            <a:avLst/>
          </a:prstGeom>
          <a:noFill/>
          <a:ln>
            <a:noFill/>
          </a:ln>
        </p:spPr>
      </p:pic>
      <p:sp>
        <p:nvSpPr>
          <p:cNvPr id="70" name="Google Shape;70;p13"/>
          <p:cNvSpPr txBox="1">
            <a:spLocks noGrp="1"/>
          </p:cNvSpPr>
          <p:nvPr>
            <p:ph type="subTitle" idx="1"/>
          </p:nvPr>
        </p:nvSpPr>
        <p:spPr>
          <a:xfrm>
            <a:off x="390525" y="3410680"/>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Kevin </a:t>
            </a:r>
            <a:r>
              <a:rPr lang="en-US" dirty="0" err="1"/>
              <a:t>Beashore</a:t>
            </a:r>
            <a:endParaRPr lang="en-US" dirty="0"/>
          </a:p>
          <a:p>
            <a:pPr marL="0" lvl="0" indent="0" algn="l" rtl="0">
              <a:spcBef>
                <a:spcPts val="0"/>
              </a:spcBef>
              <a:spcAft>
                <a:spcPts val="0"/>
              </a:spcAft>
              <a:buNone/>
            </a:pPr>
            <a:r>
              <a:rPr lang="en-US" dirty="0"/>
              <a:t>12/9/21</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9005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Identifying Your MVP</a:t>
            </a:r>
            <a:endParaRPr/>
          </a:p>
        </p:txBody>
      </p:sp>
      <p:sp>
        <p:nvSpPr>
          <p:cNvPr id="387" name="Google Shape;387;p56"/>
          <p:cNvSpPr txBox="1">
            <a:spLocks noGrp="1"/>
          </p:cNvSpPr>
          <p:nvPr>
            <p:ph type="body" idx="1"/>
          </p:nvPr>
        </p:nvSpPr>
        <p:spPr>
          <a:xfrm>
            <a:off x="471899" y="1919075"/>
            <a:ext cx="5666433"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MVP or minimally viable product</a:t>
            </a:r>
          </a:p>
          <a:p>
            <a:pPr marL="457200" lvl="0" indent="-342900" algn="l" rtl="0">
              <a:spcBef>
                <a:spcPts val="0"/>
              </a:spcBef>
              <a:spcAft>
                <a:spcPts val="0"/>
              </a:spcAft>
              <a:buSzPts val="1800"/>
              <a:buChar char="●"/>
            </a:pPr>
            <a:r>
              <a:rPr lang="en" dirty="0"/>
              <a:t>What is the least amount of work I can do in order to show functionality for a given user story?</a:t>
            </a:r>
            <a:endParaRPr dirty="0"/>
          </a:p>
          <a:p>
            <a:pPr marL="457200" lvl="0" indent="-342900" algn="l" rtl="0">
              <a:spcBef>
                <a:spcPts val="0"/>
              </a:spcBef>
              <a:spcAft>
                <a:spcPts val="0"/>
              </a:spcAft>
              <a:buSzPts val="1800"/>
              <a:buChar char="●"/>
            </a:pPr>
            <a:r>
              <a:rPr lang="en" dirty="0"/>
              <a:t>Think “How can I get this done quickly BUT accurately”</a:t>
            </a:r>
          </a:p>
          <a:p>
            <a:pPr lvl="1" indent="-342900">
              <a:spcBef>
                <a:spcPts val="0"/>
              </a:spcBef>
              <a:buSzPts val="1800"/>
              <a:buChar char="●"/>
            </a:pPr>
            <a:r>
              <a:rPr lang="en" dirty="0"/>
              <a:t>You can always go back and fix things once you get feedback on it</a:t>
            </a:r>
          </a:p>
          <a:p>
            <a:pPr marL="457200" lvl="0" indent="-342900" algn="l" rtl="0">
              <a:spcBef>
                <a:spcPts val="0"/>
              </a:spcBef>
              <a:spcAft>
                <a:spcPts val="0"/>
              </a:spcAft>
              <a:buSzPts val="1800"/>
              <a:buChar char="●"/>
            </a:pPr>
            <a:r>
              <a:rPr lang="en" dirty="0"/>
              <a:t>Additional Stories are </a:t>
            </a:r>
            <a:r>
              <a:rPr lang="en-US" dirty="0"/>
              <a:t>flagged</a:t>
            </a:r>
            <a:r>
              <a:rPr lang="en" dirty="0"/>
              <a:t> as “nice to haves” and thrown in the Backlog</a:t>
            </a:r>
            <a:endParaRPr dirty="0"/>
          </a:p>
        </p:txBody>
      </p:sp>
      <p:pic>
        <p:nvPicPr>
          <p:cNvPr id="7" name="Picture 4" descr="Framework to build an MVP (Minimum Viable Product) | Bitcoin Insider">
            <a:extLst>
              <a:ext uri="{FF2B5EF4-FFF2-40B4-BE49-F238E27FC236}">
                <a16:creationId xmlns:a16="http://schemas.microsoft.com/office/drawing/2014/main" id="{B2BE8FF7-842E-D34A-8954-136184878E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8332" y="2336354"/>
            <a:ext cx="2704628" cy="18756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57"/>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Identify Your MVP - eCommerce Example</a:t>
            </a:r>
            <a:endParaRPr/>
          </a:p>
        </p:txBody>
      </p:sp>
      <p:pic>
        <p:nvPicPr>
          <p:cNvPr id="393" name="Google Shape;393;p57"/>
          <p:cNvPicPr preferRelativeResize="0"/>
          <p:nvPr/>
        </p:nvPicPr>
        <p:blipFill>
          <a:blip r:embed="rId3">
            <a:alphaModFix/>
          </a:blip>
          <a:stretch>
            <a:fillRect/>
          </a:stretch>
        </p:blipFill>
        <p:spPr>
          <a:xfrm>
            <a:off x="760750" y="748025"/>
            <a:ext cx="7501600" cy="4219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8"/>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Story Mapping - Bookstore Example</a:t>
            </a:r>
            <a:endParaRPr/>
          </a:p>
        </p:txBody>
      </p:sp>
      <p:pic>
        <p:nvPicPr>
          <p:cNvPr id="399" name="Google Shape;399;p58"/>
          <p:cNvPicPr preferRelativeResize="0"/>
          <p:nvPr/>
        </p:nvPicPr>
        <p:blipFill>
          <a:blip r:embed="rId3">
            <a:alphaModFix/>
          </a:blip>
          <a:stretch>
            <a:fillRect/>
          </a:stretch>
        </p:blipFill>
        <p:spPr>
          <a:xfrm>
            <a:off x="760750" y="769050"/>
            <a:ext cx="7501600" cy="4219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Agile Continued</a:t>
            </a:r>
            <a:endParaRPr dirty="0"/>
          </a:p>
        </p:txBody>
      </p:sp>
      <p:pic>
        <p:nvPicPr>
          <p:cNvPr id="134" name="Google Shape;134;p19"/>
          <p:cNvPicPr preferRelativeResize="0"/>
          <p:nvPr/>
        </p:nvPicPr>
        <p:blipFill>
          <a:blip r:embed="rId3">
            <a:alphaModFix/>
          </a:blip>
          <a:stretch>
            <a:fillRect/>
          </a:stretch>
        </p:blipFill>
        <p:spPr>
          <a:xfrm rot="10800000" flipH="1">
            <a:off x="5492075" y="1069438"/>
            <a:ext cx="3004626" cy="30046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D4808-10D0-FE42-A6AD-56E4B8DA42D9}"/>
              </a:ext>
            </a:extLst>
          </p:cNvPr>
          <p:cNvSpPr>
            <a:spLocks noGrp="1"/>
          </p:cNvSpPr>
          <p:nvPr>
            <p:ph type="title"/>
          </p:nvPr>
        </p:nvSpPr>
        <p:spPr/>
        <p:txBody>
          <a:bodyPr/>
          <a:lstStyle/>
          <a:p>
            <a:r>
              <a:rPr lang="en-US" dirty="0"/>
              <a:t>Recall what Agile look like</a:t>
            </a:r>
          </a:p>
        </p:txBody>
      </p:sp>
      <p:sp>
        <p:nvSpPr>
          <p:cNvPr id="3" name="Text Placeholder 2">
            <a:extLst>
              <a:ext uri="{FF2B5EF4-FFF2-40B4-BE49-F238E27FC236}">
                <a16:creationId xmlns:a16="http://schemas.microsoft.com/office/drawing/2014/main" id="{F899998D-C624-8949-8F29-44AB543437E2}"/>
              </a:ext>
            </a:extLst>
          </p:cNvPr>
          <p:cNvSpPr>
            <a:spLocks noGrp="1"/>
          </p:cNvSpPr>
          <p:nvPr>
            <p:ph type="body" idx="1"/>
          </p:nvPr>
        </p:nvSpPr>
        <p:spPr>
          <a:xfrm>
            <a:off x="5268757" y="1849119"/>
            <a:ext cx="3543349" cy="2780155"/>
          </a:xfrm>
        </p:spPr>
        <p:txBody>
          <a:bodyPr/>
          <a:lstStyle/>
          <a:p>
            <a:pPr>
              <a:buFont typeface="+mj-lt"/>
              <a:buAutoNum type="arabicPeriod"/>
            </a:pPr>
            <a:r>
              <a:rPr lang="en-US" dirty="0"/>
              <a:t>Sprint grooming/refinement </a:t>
            </a:r>
          </a:p>
          <a:p>
            <a:pPr>
              <a:buFont typeface="+mj-lt"/>
              <a:buAutoNum type="arabicPeriod"/>
            </a:pPr>
            <a:r>
              <a:rPr lang="en-US" dirty="0"/>
              <a:t>Sprint planning</a:t>
            </a:r>
          </a:p>
          <a:p>
            <a:pPr>
              <a:buFont typeface="+mj-lt"/>
              <a:buAutoNum type="arabicPeriod"/>
            </a:pPr>
            <a:r>
              <a:rPr lang="en-US" dirty="0"/>
              <a:t>Design what the work</a:t>
            </a:r>
          </a:p>
          <a:p>
            <a:pPr>
              <a:buFont typeface="+mj-lt"/>
              <a:buAutoNum type="arabicPeriod"/>
            </a:pPr>
            <a:r>
              <a:rPr lang="en-US" dirty="0"/>
              <a:t>Code the work (interchangeable with 5)</a:t>
            </a:r>
          </a:p>
          <a:p>
            <a:pPr>
              <a:buFont typeface="+mj-lt"/>
              <a:buAutoNum type="arabicPeriod"/>
            </a:pPr>
            <a:r>
              <a:rPr lang="en-US" dirty="0"/>
              <a:t>Test the work (QA maybe?)</a:t>
            </a:r>
          </a:p>
          <a:p>
            <a:pPr>
              <a:buFont typeface="+mj-lt"/>
              <a:buAutoNum type="arabicPeriod"/>
            </a:pPr>
            <a:r>
              <a:rPr lang="en-US" dirty="0"/>
              <a:t>Code Review</a:t>
            </a:r>
          </a:p>
          <a:p>
            <a:pPr>
              <a:buFont typeface="+mj-lt"/>
              <a:buAutoNum type="arabicPeriod"/>
            </a:pPr>
            <a:r>
              <a:rPr lang="en-US" dirty="0"/>
              <a:t>Deploy to “dev” env</a:t>
            </a:r>
          </a:p>
          <a:p>
            <a:pPr>
              <a:buFont typeface="+mj-lt"/>
              <a:buAutoNum type="arabicPeriod"/>
            </a:pPr>
            <a:r>
              <a:rPr lang="en-US" dirty="0"/>
              <a:t>Launch release</a:t>
            </a:r>
          </a:p>
        </p:txBody>
      </p:sp>
      <p:pic>
        <p:nvPicPr>
          <p:cNvPr id="6" name="Picture 2" descr="What Is Agile? - Hygger.io Guides">
            <a:extLst>
              <a:ext uri="{FF2B5EF4-FFF2-40B4-BE49-F238E27FC236}">
                <a16:creationId xmlns:a16="http://schemas.microsoft.com/office/drawing/2014/main" id="{3A623B32-2139-664D-AA72-9F76E0EF6E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06879"/>
            <a:ext cx="5268757" cy="31589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D687B94-857E-964F-A198-78E1DB7D782B}"/>
              </a:ext>
            </a:extLst>
          </p:cNvPr>
          <p:cNvSpPr txBox="1"/>
          <p:nvPr/>
        </p:nvSpPr>
        <p:spPr>
          <a:xfrm>
            <a:off x="352213" y="3948853"/>
            <a:ext cx="284052" cy="307777"/>
          </a:xfrm>
          <a:prstGeom prst="rect">
            <a:avLst/>
          </a:prstGeom>
          <a:noFill/>
        </p:spPr>
        <p:txBody>
          <a:bodyPr wrap="none" rtlCol="0">
            <a:spAutoFit/>
          </a:bodyPr>
          <a:lstStyle/>
          <a:p>
            <a:r>
              <a:rPr lang="en-US" dirty="0"/>
              <a:t>1</a:t>
            </a:r>
          </a:p>
        </p:txBody>
      </p:sp>
      <p:sp>
        <p:nvSpPr>
          <p:cNvPr id="8" name="TextBox 7">
            <a:extLst>
              <a:ext uri="{FF2B5EF4-FFF2-40B4-BE49-F238E27FC236}">
                <a16:creationId xmlns:a16="http://schemas.microsoft.com/office/drawing/2014/main" id="{AFB705AB-026D-0D4D-9638-DB4D157DE6CF}"/>
              </a:ext>
            </a:extLst>
          </p:cNvPr>
          <p:cNvSpPr txBox="1"/>
          <p:nvPr/>
        </p:nvSpPr>
        <p:spPr>
          <a:xfrm>
            <a:off x="1222586" y="4040293"/>
            <a:ext cx="284052" cy="307777"/>
          </a:xfrm>
          <a:prstGeom prst="rect">
            <a:avLst/>
          </a:prstGeom>
          <a:noFill/>
        </p:spPr>
        <p:txBody>
          <a:bodyPr wrap="none" rtlCol="0">
            <a:spAutoFit/>
          </a:bodyPr>
          <a:lstStyle/>
          <a:p>
            <a:r>
              <a:rPr lang="en-US" dirty="0"/>
              <a:t>2</a:t>
            </a:r>
          </a:p>
        </p:txBody>
      </p:sp>
      <p:sp>
        <p:nvSpPr>
          <p:cNvPr id="9" name="TextBox 8">
            <a:extLst>
              <a:ext uri="{FF2B5EF4-FFF2-40B4-BE49-F238E27FC236}">
                <a16:creationId xmlns:a16="http://schemas.microsoft.com/office/drawing/2014/main" id="{0600C18A-24F9-8E49-9198-65F5FA64A809}"/>
              </a:ext>
            </a:extLst>
          </p:cNvPr>
          <p:cNvSpPr txBox="1"/>
          <p:nvPr/>
        </p:nvSpPr>
        <p:spPr>
          <a:xfrm>
            <a:off x="2729224" y="4040292"/>
            <a:ext cx="284052" cy="307777"/>
          </a:xfrm>
          <a:prstGeom prst="rect">
            <a:avLst/>
          </a:prstGeom>
          <a:noFill/>
        </p:spPr>
        <p:txBody>
          <a:bodyPr wrap="none" rtlCol="0">
            <a:spAutoFit/>
          </a:bodyPr>
          <a:lstStyle/>
          <a:p>
            <a:r>
              <a:rPr lang="en-US" dirty="0"/>
              <a:t>3</a:t>
            </a:r>
          </a:p>
        </p:txBody>
      </p:sp>
      <p:sp>
        <p:nvSpPr>
          <p:cNvPr id="10" name="TextBox 9">
            <a:extLst>
              <a:ext uri="{FF2B5EF4-FFF2-40B4-BE49-F238E27FC236}">
                <a16:creationId xmlns:a16="http://schemas.microsoft.com/office/drawing/2014/main" id="{223FA0E4-57A2-874B-AE03-70E7BCD3AD1C}"/>
              </a:ext>
            </a:extLst>
          </p:cNvPr>
          <p:cNvSpPr txBox="1"/>
          <p:nvPr/>
        </p:nvSpPr>
        <p:spPr>
          <a:xfrm>
            <a:off x="3403170" y="3034452"/>
            <a:ext cx="284052" cy="307777"/>
          </a:xfrm>
          <a:prstGeom prst="rect">
            <a:avLst/>
          </a:prstGeom>
          <a:noFill/>
        </p:spPr>
        <p:txBody>
          <a:bodyPr wrap="none" rtlCol="0">
            <a:spAutoFit/>
          </a:bodyPr>
          <a:lstStyle/>
          <a:p>
            <a:r>
              <a:rPr lang="en-US" dirty="0"/>
              <a:t>4</a:t>
            </a:r>
          </a:p>
        </p:txBody>
      </p:sp>
      <p:sp>
        <p:nvSpPr>
          <p:cNvPr id="11" name="TextBox 10">
            <a:extLst>
              <a:ext uri="{FF2B5EF4-FFF2-40B4-BE49-F238E27FC236}">
                <a16:creationId xmlns:a16="http://schemas.microsoft.com/office/drawing/2014/main" id="{190950B3-FA2F-EE4B-9A8C-71052703A433}"/>
              </a:ext>
            </a:extLst>
          </p:cNvPr>
          <p:cNvSpPr txBox="1"/>
          <p:nvPr/>
        </p:nvSpPr>
        <p:spPr>
          <a:xfrm>
            <a:off x="3103646" y="2255300"/>
            <a:ext cx="284052" cy="307777"/>
          </a:xfrm>
          <a:prstGeom prst="rect">
            <a:avLst/>
          </a:prstGeom>
          <a:noFill/>
        </p:spPr>
        <p:txBody>
          <a:bodyPr wrap="none" rtlCol="0">
            <a:spAutoFit/>
          </a:bodyPr>
          <a:lstStyle/>
          <a:p>
            <a:r>
              <a:rPr lang="en-US" dirty="0"/>
              <a:t>5</a:t>
            </a:r>
          </a:p>
        </p:txBody>
      </p:sp>
      <p:sp>
        <p:nvSpPr>
          <p:cNvPr id="12" name="TextBox 11">
            <a:extLst>
              <a:ext uri="{FF2B5EF4-FFF2-40B4-BE49-F238E27FC236}">
                <a16:creationId xmlns:a16="http://schemas.microsoft.com/office/drawing/2014/main" id="{8F8BD41D-EF9E-004A-BB17-237BBEE6E7AE}"/>
              </a:ext>
            </a:extLst>
          </p:cNvPr>
          <p:cNvSpPr txBox="1"/>
          <p:nvPr/>
        </p:nvSpPr>
        <p:spPr>
          <a:xfrm>
            <a:off x="1506638" y="2571750"/>
            <a:ext cx="284052" cy="307777"/>
          </a:xfrm>
          <a:prstGeom prst="rect">
            <a:avLst/>
          </a:prstGeom>
          <a:noFill/>
        </p:spPr>
        <p:txBody>
          <a:bodyPr wrap="none" rtlCol="0">
            <a:spAutoFit/>
          </a:bodyPr>
          <a:lstStyle/>
          <a:p>
            <a:r>
              <a:rPr lang="en-US" dirty="0"/>
              <a:t>6</a:t>
            </a:r>
          </a:p>
        </p:txBody>
      </p:sp>
      <p:sp>
        <p:nvSpPr>
          <p:cNvPr id="13" name="TextBox 12">
            <a:extLst>
              <a:ext uri="{FF2B5EF4-FFF2-40B4-BE49-F238E27FC236}">
                <a16:creationId xmlns:a16="http://schemas.microsoft.com/office/drawing/2014/main" id="{642BE748-70FC-154B-98D1-6F88A0AD3611}"/>
              </a:ext>
            </a:extLst>
          </p:cNvPr>
          <p:cNvSpPr txBox="1"/>
          <p:nvPr/>
        </p:nvSpPr>
        <p:spPr>
          <a:xfrm>
            <a:off x="2546166" y="2033270"/>
            <a:ext cx="284052" cy="307777"/>
          </a:xfrm>
          <a:prstGeom prst="rect">
            <a:avLst/>
          </a:prstGeom>
          <a:noFill/>
        </p:spPr>
        <p:txBody>
          <a:bodyPr wrap="none" rtlCol="0">
            <a:spAutoFit/>
          </a:bodyPr>
          <a:lstStyle/>
          <a:p>
            <a:r>
              <a:rPr lang="en-US" dirty="0"/>
              <a:t>7</a:t>
            </a:r>
          </a:p>
        </p:txBody>
      </p:sp>
      <p:sp>
        <p:nvSpPr>
          <p:cNvPr id="14" name="TextBox 13">
            <a:extLst>
              <a:ext uri="{FF2B5EF4-FFF2-40B4-BE49-F238E27FC236}">
                <a16:creationId xmlns:a16="http://schemas.microsoft.com/office/drawing/2014/main" id="{9558D708-0C77-BC45-9F97-3638AB67B0AF}"/>
              </a:ext>
            </a:extLst>
          </p:cNvPr>
          <p:cNvSpPr txBox="1"/>
          <p:nvPr/>
        </p:nvSpPr>
        <p:spPr>
          <a:xfrm>
            <a:off x="3646190" y="4040292"/>
            <a:ext cx="284052" cy="307777"/>
          </a:xfrm>
          <a:prstGeom prst="rect">
            <a:avLst/>
          </a:prstGeom>
          <a:noFill/>
        </p:spPr>
        <p:txBody>
          <a:bodyPr wrap="none" rtlCol="0">
            <a:spAutoFit/>
          </a:bodyPr>
          <a:lstStyle/>
          <a:p>
            <a:r>
              <a:rPr lang="en-US" dirty="0"/>
              <a:t>8</a:t>
            </a:r>
          </a:p>
        </p:txBody>
      </p:sp>
      <p:sp>
        <p:nvSpPr>
          <p:cNvPr id="7" name="TextBox 6">
            <a:extLst>
              <a:ext uri="{FF2B5EF4-FFF2-40B4-BE49-F238E27FC236}">
                <a16:creationId xmlns:a16="http://schemas.microsoft.com/office/drawing/2014/main" id="{85590957-9D9A-674B-AC7C-5474A6EF9A1A}"/>
              </a:ext>
            </a:extLst>
          </p:cNvPr>
          <p:cNvSpPr txBox="1"/>
          <p:nvPr/>
        </p:nvSpPr>
        <p:spPr>
          <a:xfrm>
            <a:off x="1510665" y="4453042"/>
            <a:ext cx="2034531" cy="307777"/>
          </a:xfrm>
          <a:prstGeom prst="rect">
            <a:avLst/>
          </a:prstGeom>
          <a:noFill/>
        </p:spPr>
        <p:txBody>
          <a:bodyPr wrap="none" rtlCol="0">
            <a:spAutoFit/>
          </a:bodyPr>
          <a:lstStyle/>
          <a:p>
            <a:r>
              <a:rPr lang="en-US" dirty="0"/>
              <a:t>Demo between 7 and 8</a:t>
            </a:r>
          </a:p>
        </p:txBody>
      </p:sp>
    </p:spTree>
    <p:extLst>
      <p:ext uri="{BB962C8B-B14F-4D97-AF65-F5344CB8AC3E}">
        <p14:creationId xmlns:p14="http://schemas.microsoft.com/office/powerpoint/2010/main" val="3297894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Agile - Daily Scrum</a:t>
            </a:r>
            <a:endParaRPr/>
          </a:p>
        </p:txBody>
      </p:sp>
      <p:sp>
        <p:nvSpPr>
          <p:cNvPr id="216" name="Google Shape;216;p3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What You Did</a:t>
            </a:r>
            <a:endParaRPr/>
          </a:p>
          <a:p>
            <a:pPr marL="457200" lvl="0" indent="-342900" algn="l" rtl="0">
              <a:spcBef>
                <a:spcPts val="0"/>
              </a:spcBef>
              <a:spcAft>
                <a:spcPts val="0"/>
              </a:spcAft>
              <a:buSzPts val="1800"/>
              <a:buChar char="●"/>
            </a:pPr>
            <a:r>
              <a:rPr lang="en"/>
              <a:t>What You’re Working On Next</a:t>
            </a:r>
            <a:endParaRPr/>
          </a:p>
          <a:p>
            <a:pPr marL="457200" lvl="0" indent="-342900" algn="l" rtl="0">
              <a:spcBef>
                <a:spcPts val="0"/>
              </a:spcBef>
              <a:spcAft>
                <a:spcPts val="0"/>
              </a:spcAft>
              <a:buSzPts val="1800"/>
              <a:buChar char="●"/>
            </a:pPr>
            <a:r>
              <a:rPr lang="en"/>
              <a:t>Any Blockers</a:t>
            </a:r>
            <a:endParaRPr/>
          </a:p>
          <a:p>
            <a:pPr marL="457200" lvl="0" indent="-342900" algn="l" rtl="0">
              <a:spcBef>
                <a:spcPts val="0"/>
              </a:spcBef>
              <a:spcAft>
                <a:spcPts val="0"/>
              </a:spcAft>
              <a:buSzPts val="1800"/>
              <a:buChar char="●"/>
            </a:pPr>
            <a:r>
              <a:rPr lang="en"/>
              <a:t>Not a Status Meeting</a:t>
            </a:r>
            <a:endParaRPr/>
          </a:p>
        </p:txBody>
      </p:sp>
      <p:pic>
        <p:nvPicPr>
          <p:cNvPr id="217" name="Google Shape;217;p34"/>
          <p:cNvPicPr preferRelativeResize="0"/>
          <p:nvPr/>
        </p:nvPicPr>
        <p:blipFill>
          <a:blip r:embed="rId3">
            <a:alphaModFix/>
          </a:blip>
          <a:stretch>
            <a:fillRect/>
          </a:stretch>
        </p:blipFill>
        <p:spPr>
          <a:xfrm>
            <a:off x="4219725" y="1976075"/>
            <a:ext cx="4615450" cy="2596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Agile - Review</a:t>
            </a:r>
            <a:endParaRPr/>
          </a:p>
        </p:txBody>
      </p:sp>
      <p:sp>
        <p:nvSpPr>
          <p:cNvPr id="223" name="Google Shape;223;p35"/>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Demo Work at End of Sprint</a:t>
            </a:r>
            <a:endParaRPr/>
          </a:p>
          <a:p>
            <a:pPr marL="457200" lvl="0" indent="-342900" algn="l" rtl="0">
              <a:spcBef>
                <a:spcPts val="0"/>
              </a:spcBef>
              <a:spcAft>
                <a:spcPts val="0"/>
              </a:spcAft>
              <a:buSzPts val="1800"/>
              <a:buChar char="●"/>
            </a:pPr>
            <a:r>
              <a:rPr lang="en"/>
              <a:t>Review Stories</a:t>
            </a:r>
            <a:endParaRPr/>
          </a:p>
          <a:p>
            <a:pPr marL="457200" lvl="0" indent="-342900" algn="l" rtl="0">
              <a:spcBef>
                <a:spcPts val="0"/>
              </a:spcBef>
              <a:spcAft>
                <a:spcPts val="0"/>
              </a:spcAft>
              <a:buSzPts val="1800"/>
              <a:buChar char="●"/>
            </a:pPr>
            <a:r>
              <a:rPr lang="en"/>
              <a:t>Get Feedback From Stakeholders</a:t>
            </a:r>
            <a:endParaRPr/>
          </a:p>
          <a:p>
            <a:pPr marL="457200" lvl="0" indent="-342900" algn="l" rtl="0">
              <a:spcBef>
                <a:spcPts val="0"/>
              </a:spcBef>
              <a:spcAft>
                <a:spcPts val="0"/>
              </a:spcAft>
              <a:buSzPts val="1800"/>
              <a:buChar char="●"/>
            </a:pPr>
            <a:r>
              <a:rPr lang="en"/>
              <a:t>Create New Stories</a:t>
            </a:r>
            <a:endParaRPr/>
          </a:p>
        </p:txBody>
      </p:sp>
      <p:pic>
        <p:nvPicPr>
          <p:cNvPr id="224" name="Google Shape;224;p35"/>
          <p:cNvPicPr preferRelativeResize="0"/>
          <p:nvPr/>
        </p:nvPicPr>
        <p:blipFill>
          <a:blip r:embed="rId3">
            <a:alphaModFix/>
          </a:blip>
          <a:stretch>
            <a:fillRect/>
          </a:stretch>
        </p:blipFill>
        <p:spPr>
          <a:xfrm>
            <a:off x="4565025" y="2023688"/>
            <a:ext cx="4128975" cy="2500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Agile - Retrospective</a:t>
            </a:r>
            <a:endParaRPr dirty="0"/>
          </a:p>
        </p:txBody>
      </p:sp>
      <p:sp>
        <p:nvSpPr>
          <p:cNvPr id="230" name="Google Shape;230;p36"/>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Independent of a Review or Demo</a:t>
            </a:r>
            <a:endParaRPr/>
          </a:p>
          <a:p>
            <a:pPr marL="457200" lvl="0" indent="-342900" algn="l" rtl="0">
              <a:spcBef>
                <a:spcPts val="0"/>
              </a:spcBef>
              <a:spcAft>
                <a:spcPts val="0"/>
              </a:spcAft>
              <a:buSzPts val="1800"/>
              <a:buChar char="●"/>
            </a:pPr>
            <a:r>
              <a:rPr lang="en"/>
              <a:t>Regular Team Reflection</a:t>
            </a:r>
            <a:endParaRPr/>
          </a:p>
          <a:p>
            <a:pPr marL="914400" lvl="1" indent="-317500" algn="l" rtl="0">
              <a:spcBef>
                <a:spcPts val="0"/>
              </a:spcBef>
              <a:spcAft>
                <a:spcPts val="0"/>
              </a:spcAft>
              <a:buSzPts val="1400"/>
              <a:buChar char="○"/>
            </a:pPr>
            <a:r>
              <a:rPr lang="en"/>
              <a:t>What Went Well?</a:t>
            </a:r>
            <a:endParaRPr/>
          </a:p>
          <a:p>
            <a:pPr marL="914400" lvl="1" indent="-317500" algn="l" rtl="0">
              <a:spcBef>
                <a:spcPts val="0"/>
              </a:spcBef>
              <a:spcAft>
                <a:spcPts val="0"/>
              </a:spcAft>
              <a:buSzPts val="1400"/>
              <a:buChar char="○"/>
            </a:pPr>
            <a:r>
              <a:rPr lang="en"/>
              <a:t>What Didn’t?</a:t>
            </a:r>
            <a:endParaRPr/>
          </a:p>
          <a:p>
            <a:pPr marL="914400" lvl="1" indent="-317500" algn="l" rtl="0">
              <a:spcBef>
                <a:spcPts val="0"/>
              </a:spcBef>
              <a:spcAft>
                <a:spcPts val="0"/>
              </a:spcAft>
              <a:buSzPts val="1400"/>
              <a:buChar char="○"/>
            </a:pPr>
            <a:r>
              <a:rPr lang="en"/>
              <a:t>What Can We Do to Change?</a:t>
            </a:r>
            <a:endParaRPr/>
          </a:p>
          <a:p>
            <a:pPr marL="457200" lvl="0" indent="-342900" algn="l" rtl="0">
              <a:spcBef>
                <a:spcPts val="0"/>
              </a:spcBef>
              <a:spcAft>
                <a:spcPts val="0"/>
              </a:spcAft>
              <a:buSzPts val="1800"/>
              <a:buChar char="●"/>
            </a:pPr>
            <a:r>
              <a:rPr lang="en"/>
              <a:t>Safe Space to Address Team Issues</a:t>
            </a:r>
            <a:endParaRPr/>
          </a:p>
        </p:txBody>
      </p:sp>
      <p:pic>
        <p:nvPicPr>
          <p:cNvPr id="231" name="Google Shape;231;p36"/>
          <p:cNvPicPr preferRelativeResize="0"/>
          <p:nvPr/>
        </p:nvPicPr>
        <p:blipFill>
          <a:blip r:embed="rId3">
            <a:alphaModFix/>
          </a:blip>
          <a:stretch>
            <a:fillRect/>
          </a:stretch>
        </p:blipFill>
        <p:spPr>
          <a:xfrm>
            <a:off x="5698169" y="2082287"/>
            <a:ext cx="2995825" cy="2383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9"/>
          <p:cNvSpPr txBox="1">
            <a:spLocks noGrp="1"/>
          </p:cNvSpPr>
          <p:nvPr>
            <p:ph type="title"/>
          </p:nvPr>
        </p:nvSpPr>
        <p:spPr>
          <a:xfrm>
            <a:off x="2250833" y="2065350"/>
            <a:ext cx="4642333"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User Experience</a:t>
            </a:r>
            <a:br>
              <a:rPr lang="en" dirty="0"/>
            </a:br>
            <a:r>
              <a:rPr lang="en" dirty="0"/>
              <a:t>&amp; Wireframing</a:t>
            </a:r>
            <a:endParaRPr dirty="0"/>
          </a:p>
        </p:txBody>
      </p:sp>
      <p:pic>
        <p:nvPicPr>
          <p:cNvPr id="3" name="Picture 4" descr="7 User Experience Memes ideas | memes, humor, funny">
            <a:extLst>
              <a:ext uri="{FF2B5EF4-FFF2-40B4-BE49-F238E27FC236}">
                <a16:creationId xmlns:a16="http://schemas.microsoft.com/office/drawing/2014/main" id="{510D1183-0935-B146-B6E2-2FF7FB8613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0" y="64535"/>
            <a:ext cx="2180984" cy="2180984"/>
          </a:xfrm>
          <a:prstGeom prst="rect">
            <a:avLst/>
          </a:prstGeom>
          <a:noFill/>
          <a:extLst>
            <a:ext uri="{909E8E84-426E-40DD-AFC4-6F175D3DCCD1}">
              <a14:hiddenFill xmlns:a14="http://schemas.microsoft.com/office/drawing/2010/main">
                <a:solidFill>
                  <a:srgbClr val="FFFFFF"/>
                </a:solidFill>
              </a14:hiddenFill>
            </a:ext>
          </a:extLst>
        </p:spPr>
      </p:pic>
      <p:pic>
        <p:nvPicPr>
          <p:cNvPr id="6" name="Google Shape;255;p40">
            <a:extLst>
              <a:ext uri="{FF2B5EF4-FFF2-40B4-BE49-F238E27FC236}">
                <a16:creationId xmlns:a16="http://schemas.microsoft.com/office/drawing/2014/main" id="{8B499291-278F-FC40-BEBD-59167463BD7D}"/>
              </a:ext>
            </a:extLst>
          </p:cNvPr>
          <p:cNvPicPr preferRelativeResize="0"/>
          <p:nvPr/>
        </p:nvPicPr>
        <p:blipFill>
          <a:blip r:embed="rId4">
            <a:alphaModFix/>
          </a:blip>
          <a:stretch>
            <a:fillRect/>
          </a:stretch>
        </p:blipFill>
        <p:spPr>
          <a:xfrm>
            <a:off x="6272784" y="2245519"/>
            <a:ext cx="2801366" cy="282549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Why User Experience (UX) Matters</a:t>
            </a:r>
            <a:endParaRPr/>
          </a:p>
        </p:txBody>
      </p:sp>
      <p:sp>
        <p:nvSpPr>
          <p:cNvPr id="254" name="Google Shape;254;p40"/>
          <p:cNvSpPr txBox="1">
            <a:spLocks noGrp="1"/>
          </p:cNvSpPr>
          <p:nvPr>
            <p:ph type="body" idx="1"/>
          </p:nvPr>
        </p:nvSpPr>
        <p:spPr>
          <a:xfrm>
            <a:off x="471900" y="1919075"/>
            <a:ext cx="41340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The Most Important Part of Your Application is the Users</a:t>
            </a:r>
            <a:endParaRPr/>
          </a:p>
          <a:p>
            <a:pPr marL="457200" lvl="0" indent="-342900" algn="l" rtl="0">
              <a:spcBef>
                <a:spcPts val="0"/>
              </a:spcBef>
              <a:spcAft>
                <a:spcPts val="0"/>
              </a:spcAft>
              <a:buSzPts val="1800"/>
              <a:buChar char="●"/>
            </a:pPr>
            <a:r>
              <a:rPr lang="en"/>
              <a:t>Helps Visualize Users’ Journey</a:t>
            </a:r>
            <a:endParaRPr/>
          </a:p>
          <a:p>
            <a:pPr marL="457200" lvl="0" indent="-342900" algn="l" rtl="0">
              <a:spcBef>
                <a:spcPts val="0"/>
              </a:spcBef>
              <a:spcAft>
                <a:spcPts val="0"/>
              </a:spcAft>
              <a:buSzPts val="1800"/>
              <a:buChar char="●"/>
            </a:pPr>
            <a:r>
              <a:rPr lang="en"/>
              <a:t>Gives Context To Our Work</a:t>
            </a:r>
            <a:endParaRPr/>
          </a:p>
        </p:txBody>
      </p:sp>
      <p:pic>
        <p:nvPicPr>
          <p:cNvPr id="7" name="Picture 2" descr="UX designer! : r/ProgrammerHumor">
            <a:extLst>
              <a:ext uri="{FF2B5EF4-FFF2-40B4-BE49-F238E27FC236}">
                <a16:creationId xmlns:a16="http://schemas.microsoft.com/office/drawing/2014/main" id="{79635EF0-DD94-904F-91CD-49C6D63D90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4300" y="1791649"/>
            <a:ext cx="3174484" cy="31744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Liftoff Project Timeline</a:t>
            </a:r>
            <a:endParaRPr/>
          </a:p>
        </p:txBody>
      </p:sp>
      <p:sp>
        <p:nvSpPr>
          <p:cNvPr id="145" name="Google Shape;145;p25"/>
          <p:cNvSpPr/>
          <p:nvPr/>
        </p:nvSpPr>
        <p:spPr>
          <a:xfrm rot="-656177">
            <a:off x="6539133" y="3380189"/>
            <a:ext cx="1714131" cy="6775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5"/>
          <p:cNvSpPr/>
          <p:nvPr/>
        </p:nvSpPr>
        <p:spPr>
          <a:xfrm rot="656177" flipH="1">
            <a:off x="4903669" y="3380189"/>
            <a:ext cx="1714131" cy="6775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147;p25"/>
          <p:cNvGrpSpPr/>
          <p:nvPr/>
        </p:nvGrpSpPr>
        <p:grpSpPr>
          <a:xfrm>
            <a:off x="5416331" y="3445772"/>
            <a:ext cx="2180096" cy="1442644"/>
            <a:chOff x="5796625" y="2541798"/>
            <a:chExt cx="1712700" cy="1230715"/>
          </a:xfrm>
        </p:grpSpPr>
        <p:sp>
          <p:nvSpPr>
            <p:cNvPr id="148" name="Google Shape;148;p25"/>
            <p:cNvSpPr/>
            <p:nvPr/>
          </p:nvSpPr>
          <p:spPr>
            <a:xfrm rot="-1789476">
              <a:off x="6572742" y="2571072"/>
              <a:ext cx="160451" cy="160451"/>
            </a:xfrm>
            <a:prstGeom prst="ellipse">
              <a:avLst/>
            </a:prstGeom>
            <a:solidFill>
              <a:srgbClr val="FFFFFF"/>
            </a:solid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5"/>
            <p:cNvSpPr txBox="1"/>
            <p:nvPr/>
          </p:nvSpPr>
          <p:spPr>
            <a:xfrm>
              <a:off x="6296613" y="2735584"/>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5E5E5E"/>
                  </a:solidFill>
                  <a:latin typeface="Roboto"/>
                  <a:ea typeface="Roboto"/>
                  <a:cs typeface="Roboto"/>
                  <a:sym typeface="Roboto"/>
                </a:rPr>
                <a:t>Class 4</a:t>
              </a:r>
              <a:endParaRPr sz="800" b="1">
                <a:solidFill>
                  <a:srgbClr val="5E5E5E"/>
                </a:solidFill>
                <a:latin typeface="Roboto"/>
                <a:ea typeface="Roboto"/>
                <a:cs typeface="Roboto"/>
                <a:sym typeface="Roboto"/>
              </a:endParaRPr>
            </a:p>
          </p:txBody>
        </p:sp>
        <p:sp>
          <p:nvSpPr>
            <p:cNvPr id="150" name="Google Shape;150;p25"/>
            <p:cNvSpPr/>
            <p:nvPr/>
          </p:nvSpPr>
          <p:spPr>
            <a:xfrm>
              <a:off x="5796625" y="3069013"/>
              <a:ext cx="1712700" cy="703500"/>
            </a:xfrm>
            <a:prstGeom prst="roundRect">
              <a:avLst>
                <a:gd name="adj" fmla="val 4485"/>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51" name="Google Shape;151;p25"/>
            <p:cNvSpPr txBox="1"/>
            <p:nvPr/>
          </p:nvSpPr>
          <p:spPr>
            <a:xfrm>
              <a:off x="5840875" y="3106213"/>
              <a:ext cx="1624200" cy="62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b="1" dirty="0">
                  <a:solidFill>
                    <a:srgbClr val="5E5E5E"/>
                  </a:solidFill>
                  <a:latin typeface="Roboto"/>
                  <a:ea typeface="Roboto"/>
                  <a:cs typeface="Roboto"/>
                  <a:sym typeface="Roboto"/>
                </a:rPr>
                <a:t>Project Review 1</a:t>
              </a:r>
              <a:endParaRPr b="1" dirty="0">
                <a:solidFill>
                  <a:srgbClr val="5E5E5E"/>
                </a:solidFill>
              </a:endParaRPr>
            </a:p>
          </p:txBody>
        </p:sp>
        <p:sp>
          <p:nvSpPr>
            <p:cNvPr id="152" name="Google Shape;152;p25"/>
            <p:cNvSpPr/>
            <p:nvPr/>
          </p:nvSpPr>
          <p:spPr>
            <a:xfrm>
              <a:off x="6607975" y="3004364"/>
              <a:ext cx="90000" cy="675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153;p25"/>
          <p:cNvSpPr/>
          <p:nvPr/>
        </p:nvSpPr>
        <p:spPr>
          <a:xfrm rot="-656177">
            <a:off x="3272954" y="3380189"/>
            <a:ext cx="1714131" cy="6775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 name="Google Shape;154;p25"/>
          <p:cNvGrpSpPr/>
          <p:nvPr/>
        </p:nvGrpSpPr>
        <p:grpSpPr>
          <a:xfrm>
            <a:off x="3821300" y="1920540"/>
            <a:ext cx="2180096" cy="1461444"/>
            <a:chOff x="4409300" y="1219942"/>
            <a:chExt cx="1712700" cy="1246754"/>
          </a:xfrm>
        </p:grpSpPr>
        <p:sp>
          <p:nvSpPr>
            <p:cNvPr id="155" name="Google Shape;155;p25"/>
            <p:cNvSpPr/>
            <p:nvPr/>
          </p:nvSpPr>
          <p:spPr>
            <a:xfrm rot="-1789476">
              <a:off x="5185416" y="2276970"/>
              <a:ext cx="160451" cy="160451"/>
            </a:xfrm>
            <a:prstGeom prst="ellipse">
              <a:avLst/>
            </a:prstGeom>
            <a:solidFill>
              <a:srgbClr val="FFFFFF"/>
            </a:solid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5"/>
            <p:cNvSpPr txBox="1"/>
            <p:nvPr/>
          </p:nvSpPr>
          <p:spPr>
            <a:xfrm>
              <a:off x="4921731" y="1985297"/>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5E5E5E"/>
                  </a:solidFill>
                  <a:latin typeface="Roboto"/>
                  <a:ea typeface="Roboto"/>
                  <a:cs typeface="Roboto"/>
                  <a:sym typeface="Roboto"/>
                </a:rPr>
                <a:t>Class 3</a:t>
              </a:r>
              <a:endParaRPr sz="800" b="1">
                <a:solidFill>
                  <a:srgbClr val="5E5E5E"/>
                </a:solidFill>
                <a:latin typeface="Roboto"/>
                <a:ea typeface="Roboto"/>
                <a:cs typeface="Roboto"/>
                <a:sym typeface="Roboto"/>
              </a:endParaRPr>
            </a:p>
          </p:txBody>
        </p:sp>
        <p:sp>
          <p:nvSpPr>
            <p:cNvPr id="157" name="Google Shape;157;p25"/>
            <p:cNvSpPr/>
            <p:nvPr/>
          </p:nvSpPr>
          <p:spPr>
            <a:xfrm>
              <a:off x="4409300" y="1219942"/>
              <a:ext cx="1712700" cy="703500"/>
            </a:xfrm>
            <a:prstGeom prst="roundRect">
              <a:avLst>
                <a:gd name="adj" fmla="val 4485"/>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58" name="Google Shape;158;p25"/>
            <p:cNvSpPr/>
            <p:nvPr/>
          </p:nvSpPr>
          <p:spPr>
            <a:xfrm rot="10800000">
              <a:off x="5220625" y="1919036"/>
              <a:ext cx="90000" cy="675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5"/>
            <p:cNvSpPr txBox="1"/>
            <p:nvPr/>
          </p:nvSpPr>
          <p:spPr>
            <a:xfrm>
              <a:off x="4453550" y="1257142"/>
              <a:ext cx="1624200" cy="62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dirty="0">
                  <a:solidFill>
                    <a:srgbClr val="5E5E5E"/>
                  </a:solidFill>
                  <a:latin typeface="Roboto"/>
                  <a:ea typeface="Roboto"/>
                  <a:cs typeface="Roboto"/>
                  <a:sym typeface="Roboto"/>
                </a:rPr>
                <a:t>Git, Licensing, &amp; Online Profiles</a:t>
              </a:r>
              <a:endParaRPr dirty="0">
                <a:solidFill>
                  <a:srgbClr val="5E5E5E"/>
                </a:solidFill>
              </a:endParaRPr>
            </a:p>
          </p:txBody>
        </p:sp>
      </p:grpSp>
      <p:sp>
        <p:nvSpPr>
          <p:cNvPr id="160" name="Google Shape;160;p25"/>
          <p:cNvSpPr/>
          <p:nvPr/>
        </p:nvSpPr>
        <p:spPr>
          <a:xfrm rot="656177" flipH="1">
            <a:off x="1628654" y="3380189"/>
            <a:ext cx="1714131" cy="6775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 name="Google Shape;161;p25"/>
          <p:cNvGrpSpPr/>
          <p:nvPr/>
        </p:nvGrpSpPr>
        <p:grpSpPr>
          <a:xfrm>
            <a:off x="2222021" y="3445772"/>
            <a:ext cx="2180096" cy="1442644"/>
            <a:chOff x="3021975" y="2541798"/>
            <a:chExt cx="1712700" cy="1230715"/>
          </a:xfrm>
        </p:grpSpPr>
        <p:sp>
          <p:nvSpPr>
            <p:cNvPr id="162" name="Google Shape;162;p25"/>
            <p:cNvSpPr txBox="1"/>
            <p:nvPr/>
          </p:nvSpPr>
          <p:spPr>
            <a:xfrm>
              <a:off x="3529877" y="2735584"/>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dirty="0">
                  <a:solidFill>
                    <a:srgbClr val="5E5E5E"/>
                  </a:solidFill>
                  <a:latin typeface="Roboto"/>
                  <a:ea typeface="Roboto"/>
                  <a:cs typeface="Roboto"/>
                  <a:sym typeface="Roboto"/>
                </a:rPr>
                <a:t>Class 2</a:t>
              </a:r>
              <a:endParaRPr sz="800" b="1" dirty="0">
                <a:solidFill>
                  <a:srgbClr val="5E5E5E"/>
                </a:solidFill>
                <a:latin typeface="Roboto"/>
                <a:ea typeface="Roboto"/>
                <a:cs typeface="Roboto"/>
                <a:sym typeface="Roboto"/>
              </a:endParaRPr>
            </a:p>
          </p:txBody>
        </p:sp>
        <p:sp>
          <p:nvSpPr>
            <p:cNvPr id="163" name="Google Shape;163;p25"/>
            <p:cNvSpPr/>
            <p:nvPr/>
          </p:nvSpPr>
          <p:spPr>
            <a:xfrm rot="-1789476">
              <a:off x="3798091" y="2571072"/>
              <a:ext cx="160451" cy="160451"/>
            </a:xfrm>
            <a:prstGeom prst="ellipse">
              <a:avLst/>
            </a:prstGeom>
            <a:solidFill>
              <a:srgbClr val="FFFFFF"/>
            </a:solidFill>
            <a:ln w="38100" cap="flat" cmpd="sng">
              <a:solidFill>
                <a:schemeClr val="tx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E5E5E"/>
                </a:solidFill>
              </a:endParaRPr>
            </a:p>
          </p:txBody>
        </p:sp>
        <p:sp>
          <p:nvSpPr>
            <p:cNvPr id="164" name="Google Shape;164;p25"/>
            <p:cNvSpPr/>
            <p:nvPr/>
          </p:nvSpPr>
          <p:spPr>
            <a:xfrm>
              <a:off x="3021975" y="3069013"/>
              <a:ext cx="1712700" cy="703500"/>
            </a:xfrm>
            <a:prstGeom prst="roundRect">
              <a:avLst>
                <a:gd name="adj" fmla="val 4485"/>
              </a:avLst>
            </a:prstGeom>
            <a:solidFill>
              <a:schemeClr val="tx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65" name="Google Shape;165;p25"/>
            <p:cNvSpPr txBox="1"/>
            <p:nvPr/>
          </p:nvSpPr>
          <p:spPr>
            <a:xfrm>
              <a:off x="3066225" y="3106213"/>
              <a:ext cx="1624200" cy="624600"/>
            </a:xfrm>
            <a:prstGeom prst="rect">
              <a:avLst/>
            </a:prstGeom>
            <a:solidFill>
              <a:schemeClr val="tx1">
                <a:lumMod val="75000"/>
              </a:schemeClr>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dirty="0">
                  <a:solidFill>
                    <a:schemeClr val="bg1"/>
                  </a:solidFill>
                  <a:latin typeface="Roboto"/>
                  <a:ea typeface="Roboto"/>
                  <a:cs typeface="Roboto"/>
                  <a:sym typeface="Roboto"/>
                </a:rPr>
                <a:t>Wireframes</a:t>
              </a:r>
              <a:br>
                <a:rPr lang="en" dirty="0">
                  <a:solidFill>
                    <a:schemeClr val="bg1"/>
                  </a:solidFill>
                  <a:latin typeface="Roboto"/>
                  <a:ea typeface="Roboto"/>
                  <a:cs typeface="Roboto"/>
                  <a:sym typeface="Roboto"/>
                </a:rPr>
              </a:br>
              <a:r>
                <a:rPr lang="en" dirty="0">
                  <a:solidFill>
                    <a:schemeClr val="bg1"/>
                  </a:solidFill>
                  <a:latin typeface="Roboto"/>
                  <a:ea typeface="Roboto"/>
                  <a:cs typeface="Roboto"/>
                  <a:sym typeface="Roboto"/>
                </a:rPr>
                <a:t>&amp; Project Outline (MVP)</a:t>
              </a:r>
              <a:endParaRPr dirty="0">
                <a:solidFill>
                  <a:schemeClr val="bg1"/>
                </a:solidFill>
              </a:endParaRPr>
            </a:p>
          </p:txBody>
        </p:sp>
        <p:sp>
          <p:nvSpPr>
            <p:cNvPr id="166" name="Google Shape;166;p25"/>
            <p:cNvSpPr/>
            <p:nvPr/>
          </p:nvSpPr>
          <p:spPr>
            <a:xfrm>
              <a:off x="3833325" y="3004364"/>
              <a:ext cx="90000" cy="67500"/>
            </a:xfrm>
            <a:prstGeom prst="triangle">
              <a:avLst>
                <a:gd name="adj" fmla="val 50000"/>
              </a:avLst>
            </a:prstGeom>
            <a:solidFill>
              <a:schemeClr val="tx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25"/>
          <p:cNvGrpSpPr/>
          <p:nvPr/>
        </p:nvGrpSpPr>
        <p:grpSpPr>
          <a:xfrm>
            <a:off x="584043" y="1920540"/>
            <a:ext cx="2180096" cy="1461444"/>
            <a:chOff x="1637475" y="1219942"/>
            <a:chExt cx="1712700" cy="1246754"/>
          </a:xfrm>
        </p:grpSpPr>
        <p:sp>
          <p:nvSpPr>
            <p:cNvPr id="168" name="Google Shape;168;p25"/>
            <p:cNvSpPr/>
            <p:nvPr/>
          </p:nvSpPr>
          <p:spPr>
            <a:xfrm>
              <a:off x="1637475" y="1219942"/>
              <a:ext cx="1712700" cy="703500"/>
            </a:xfrm>
            <a:prstGeom prst="roundRect">
              <a:avLst>
                <a:gd name="adj" fmla="val 4485"/>
              </a:avLst>
            </a:prstGeom>
            <a:solidFill>
              <a:schemeClr val="tx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69" name="Google Shape;169;p25"/>
            <p:cNvSpPr txBox="1"/>
            <p:nvPr/>
          </p:nvSpPr>
          <p:spPr>
            <a:xfrm>
              <a:off x="2144544" y="1985297"/>
              <a:ext cx="696900" cy="2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0C58D3"/>
                  </a:solidFill>
                  <a:latin typeface="Roboto"/>
                  <a:ea typeface="Roboto"/>
                  <a:cs typeface="Roboto"/>
                  <a:sym typeface="Roboto"/>
                </a:rPr>
                <a:t>Class 1</a:t>
              </a:r>
              <a:endParaRPr sz="800" b="1">
                <a:solidFill>
                  <a:srgbClr val="0C58D3"/>
                </a:solidFill>
                <a:latin typeface="Roboto"/>
                <a:ea typeface="Roboto"/>
                <a:cs typeface="Roboto"/>
                <a:sym typeface="Roboto"/>
              </a:endParaRPr>
            </a:p>
          </p:txBody>
        </p:sp>
        <p:sp>
          <p:nvSpPr>
            <p:cNvPr id="170" name="Google Shape;170;p25"/>
            <p:cNvSpPr/>
            <p:nvPr/>
          </p:nvSpPr>
          <p:spPr>
            <a:xfrm rot="10800000">
              <a:off x="2448800" y="1919036"/>
              <a:ext cx="90000" cy="67500"/>
            </a:xfrm>
            <a:prstGeom prst="triangle">
              <a:avLst>
                <a:gd name="adj" fmla="val 50000"/>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5"/>
            <p:cNvSpPr txBox="1"/>
            <p:nvPr/>
          </p:nvSpPr>
          <p:spPr>
            <a:xfrm>
              <a:off x="1681725" y="1257142"/>
              <a:ext cx="1624200" cy="62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800" dirty="0">
                  <a:solidFill>
                    <a:srgbClr val="FFFFFF"/>
                  </a:solidFill>
                  <a:latin typeface="Roboto"/>
                  <a:ea typeface="Roboto"/>
                  <a:cs typeface="Roboto"/>
                  <a:sym typeface="Roboto"/>
                </a:rPr>
                <a:t>User Stories</a:t>
              </a:r>
              <a:br>
                <a:rPr lang="en" sz="1800" dirty="0">
                  <a:solidFill>
                    <a:srgbClr val="FFFFFF"/>
                  </a:solidFill>
                  <a:latin typeface="Roboto"/>
                  <a:ea typeface="Roboto"/>
                  <a:cs typeface="Roboto"/>
                  <a:sym typeface="Roboto"/>
                </a:rPr>
              </a:br>
              <a:r>
                <a:rPr lang="en" sz="1800" dirty="0">
                  <a:solidFill>
                    <a:srgbClr val="FFFFFF"/>
                  </a:solidFill>
                  <a:latin typeface="Roboto"/>
                  <a:ea typeface="Roboto"/>
                  <a:cs typeface="Roboto"/>
                  <a:sym typeface="Roboto"/>
                </a:rPr>
                <a:t>&amp; Trello</a:t>
              </a:r>
              <a:endParaRPr sz="1800" dirty="0">
                <a:solidFill>
                  <a:srgbClr val="FFFFFF"/>
                </a:solidFill>
              </a:endParaRPr>
            </a:p>
          </p:txBody>
        </p:sp>
        <p:sp>
          <p:nvSpPr>
            <p:cNvPr id="172" name="Google Shape;172;p25"/>
            <p:cNvSpPr/>
            <p:nvPr/>
          </p:nvSpPr>
          <p:spPr>
            <a:xfrm rot="-1789476">
              <a:off x="2410765" y="2276970"/>
              <a:ext cx="160451" cy="160451"/>
            </a:xfrm>
            <a:prstGeom prst="ellipse">
              <a:avLst/>
            </a:prstGeom>
            <a:solidFill>
              <a:srgbClr val="FFFFFF"/>
            </a:solidFill>
            <a:ln w="38100" cap="flat" cmpd="sng">
              <a:solidFill>
                <a:srgbClr val="0C5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2"/>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Payment Wireframe Examples with Figma</a:t>
            </a:r>
            <a:endParaRPr dirty="0"/>
          </a:p>
        </p:txBody>
      </p:sp>
      <p:sp>
        <p:nvSpPr>
          <p:cNvPr id="268" name="Google Shape;268;p42"/>
          <p:cNvSpPr txBox="1"/>
          <p:nvPr/>
        </p:nvSpPr>
        <p:spPr>
          <a:xfrm>
            <a:off x="6422425" y="4800600"/>
            <a:ext cx="2721900" cy="3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*Allegedly not the real screen</a:t>
            </a:r>
            <a:endParaRPr/>
          </a:p>
        </p:txBody>
      </p:sp>
      <p:pic>
        <p:nvPicPr>
          <p:cNvPr id="2" name="Picture 1">
            <a:extLst>
              <a:ext uri="{FF2B5EF4-FFF2-40B4-BE49-F238E27FC236}">
                <a16:creationId xmlns:a16="http://schemas.microsoft.com/office/drawing/2014/main" id="{56758617-CEAF-F948-BDE9-83BF8171AD88}"/>
              </a:ext>
            </a:extLst>
          </p:cNvPr>
          <p:cNvPicPr>
            <a:picLocks noChangeAspect="1"/>
          </p:cNvPicPr>
          <p:nvPr/>
        </p:nvPicPr>
        <p:blipFill>
          <a:blip r:embed="rId3"/>
          <a:stretch>
            <a:fillRect/>
          </a:stretch>
        </p:blipFill>
        <p:spPr>
          <a:xfrm>
            <a:off x="98250" y="934889"/>
            <a:ext cx="4312883" cy="3273721"/>
          </a:xfrm>
          <a:prstGeom prst="rect">
            <a:avLst/>
          </a:prstGeom>
        </p:spPr>
      </p:pic>
      <p:pic>
        <p:nvPicPr>
          <p:cNvPr id="3" name="Picture 2">
            <a:extLst>
              <a:ext uri="{FF2B5EF4-FFF2-40B4-BE49-F238E27FC236}">
                <a16:creationId xmlns:a16="http://schemas.microsoft.com/office/drawing/2014/main" id="{0F46470D-2B96-254C-A90F-0CF1FD7DE6FC}"/>
              </a:ext>
            </a:extLst>
          </p:cNvPr>
          <p:cNvPicPr>
            <a:picLocks noChangeAspect="1"/>
          </p:cNvPicPr>
          <p:nvPr/>
        </p:nvPicPr>
        <p:blipFill>
          <a:blip r:embed="rId4"/>
          <a:stretch>
            <a:fillRect/>
          </a:stretch>
        </p:blipFill>
        <p:spPr>
          <a:xfrm>
            <a:off x="4639734" y="937006"/>
            <a:ext cx="3810000" cy="927100"/>
          </a:xfrm>
          <a:prstGeom prst="rect">
            <a:avLst/>
          </a:prstGeom>
        </p:spPr>
      </p:pic>
      <p:pic>
        <p:nvPicPr>
          <p:cNvPr id="4" name="Picture 3">
            <a:extLst>
              <a:ext uri="{FF2B5EF4-FFF2-40B4-BE49-F238E27FC236}">
                <a16:creationId xmlns:a16="http://schemas.microsoft.com/office/drawing/2014/main" id="{320D736B-5481-3748-9D5A-A2C15180F283}"/>
              </a:ext>
            </a:extLst>
          </p:cNvPr>
          <p:cNvPicPr>
            <a:picLocks noChangeAspect="1"/>
          </p:cNvPicPr>
          <p:nvPr/>
        </p:nvPicPr>
        <p:blipFill>
          <a:blip r:embed="rId5"/>
          <a:stretch>
            <a:fillRect/>
          </a:stretch>
        </p:blipFill>
        <p:spPr>
          <a:xfrm>
            <a:off x="4572000" y="2182062"/>
            <a:ext cx="4253758" cy="169862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2"/>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Payment Wireframe Examples with Figma Continued</a:t>
            </a:r>
            <a:endParaRPr dirty="0"/>
          </a:p>
        </p:txBody>
      </p:sp>
      <p:sp>
        <p:nvSpPr>
          <p:cNvPr id="268" name="Google Shape;268;p42"/>
          <p:cNvSpPr txBox="1"/>
          <p:nvPr/>
        </p:nvSpPr>
        <p:spPr>
          <a:xfrm>
            <a:off x="6422425" y="4800600"/>
            <a:ext cx="2721900" cy="3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*Allegedly not the real screen</a:t>
            </a:r>
            <a:endParaRPr/>
          </a:p>
        </p:txBody>
      </p:sp>
      <p:pic>
        <p:nvPicPr>
          <p:cNvPr id="6" name="Picture 5">
            <a:extLst>
              <a:ext uri="{FF2B5EF4-FFF2-40B4-BE49-F238E27FC236}">
                <a16:creationId xmlns:a16="http://schemas.microsoft.com/office/drawing/2014/main" id="{FC96A558-DC4B-2849-88EC-3079E173B9B6}"/>
              </a:ext>
            </a:extLst>
          </p:cNvPr>
          <p:cNvPicPr>
            <a:picLocks noChangeAspect="1"/>
          </p:cNvPicPr>
          <p:nvPr/>
        </p:nvPicPr>
        <p:blipFill>
          <a:blip r:embed="rId3"/>
          <a:stretch>
            <a:fillRect/>
          </a:stretch>
        </p:blipFill>
        <p:spPr>
          <a:xfrm>
            <a:off x="4572000" y="848535"/>
            <a:ext cx="3319272" cy="3787474"/>
          </a:xfrm>
          <a:prstGeom prst="rect">
            <a:avLst/>
          </a:prstGeom>
        </p:spPr>
      </p:pic>
      <p:pic>
        <p:nvPicPr>
          <p:cNvPr id="7" name="Picture 6">
            <a:extLst>
              <a:ext uri="{FF2B5EF4-FFF2-40B4-BE49-F238E27FC236}">
                <a16:creationId xmlns:a16="http://schemas.microsoft.com/office/drawing/2014/main" id="{760D449E-13D8-094E-A757-985AA34DEA88}"/>
              </a:ext>
            </a:extLst>
          </p:cNvPr>
          <p:cNvPicPr>
            <a:picLocks noChangeAspect="1"/>
          </p:cNvPicPr>
          <p:nvPr/>
        </p:nvPicPr>
        <p:blipFill>
          <a:blip r:embed="rId4"/>
          <a:stretch>
            <a:fillRect/>
          </a:stretch>
        </p:blipFill>
        <p:spPr>
          <a:xfrm>
            <a:off x="98249" y="718660"/>
            <a:ext cx="4091805" cy="3917348"/>
          </a:xfrm>
          <a:prstGeom prst="rect">
            <a:avLst/>
          </a:prstGeom>
        </p:spPr>
      </p:pic>
    </p:spTree>
    <p:extLst>
      <p:ext uri="{BB962C8B-B14F-4D97-AF65-F5344CB8AC3E}">
        <p14:creationId xmlns:p14="http://schemas.microsoft.com/office/powerpoint/2010/main" val="1031778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Wireframing Goals</a:t>
            </a:r>
            <a:endParaRPr/>
          </a:p>
        </p:txBody>
      </p:sp>
      <p:sp>
        <p:nvSpPr>
          <p:cNvPr id="274" name="Google Shape;274;p43"/>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Establish Vision Early</a:t>
            </a:r>
            <a:endParaRPr/>
          </a:p>
          <a:p>
            <a:pPr marL="457200" lvl="0" indent="-342900" algn="l" rtl="0">
              <a:spcBef>
                <a:spcPts val="0"/>
              </a:spcBef>
              <a:spcAft>
                <a:spcPts val="0"/>
              </a:spcAft>
              <a:buSzPts val="1800"/>
              <a:buChar char="●"/>
            </a:pPr>
            <a:r>
              <a:rPr lang="en"/>
              <a:t>Identify Potential Problems Early</a:t>
            </a:r>
            <a:endParaRPr/>
          </a:p>
          <a:p>
            <a:pPr marL="457200" lvl="0" indent="-342900" algn="l" rtl="0">
              <a:spcBef>
                <a:spcPts val="0"/>
              </a:spcBef>
              <a:spcAft>
                <a:spcPts val="0"/>
              </a:spcAft>
              <a:buSzPts val="1800"/>
              <a:buChar char="●"/>
            </a:pPr>
            <a:r>
              <a:rPr lang="en"/>
              <a:t>Create Your Page Hierarchy and Layout</a:t>
            </a:r>
            <a:endParaRPr/>
          </a:p>
          <a:p>
            <a:pPr marL="457200" lvl="0" indent="-342900" algn="l" rtl="0">
              <a:spcBef>
                <a:spcPts val="0"/>
              </a:spcBef>
              <a:spcAft>
                <a:spcPts val="0"/>
              </a:spcAft>
              <a:buSzPts val="1800"/>
              <a:buChar char="●"/>
            </a:pPr>
            <a:r>
              <a:rPr lang="en"/>
              <a:t>Understand Your Information Architecture</a:t>
            </a:r>
            <a:endParaRPr/>
          </a:p>
          <a:p>
            <a:pPr marL="457200" lvl="0" indent="-342900" algn="l" rtl="0">
              <a:spcBef>
                <a:spcPts val="0"/>
              </a:spcBef>
              <a:spcAft>
                <a:spcPts val="0"/>
              </a:spcAft>
              <a:buSzPts val="1800"/>
              <a:buChar char="●"/>
            </a:pPr>
            <a:r>
              <a:rPr lang="en"/>
              <a:t>Highlight User Interaction &amp; Journey</a:t>
            </a:r>
            <a:endParaRPr/>
          </a:p>
          <a:p>
            <a:pPr marL="457200" lvl="0" indent="-342900" algn="l" rtl="0">
              <a:spcBef>
                <a:spcPts val="0"/>
              </a:spcBef>
              <a:spcAft>
                <a:spcPts val="0"/>
              </a:spcAft>
              <a:buSzPts val="1800"/>
              <a:buChar char="●"/>
            </a:pPr>
            <a:r>
              <a:rPr lang="en"/>
              <a:t>Establish Shared Understanding &amp; Perspective</a:t>
            </a:r>
            <a:endParaRPr/>
          </a:p>
          <a:p>
            <a:pPr marL="914400" lvl="1" indent="-317500" algn="l" rtl="0">
              <a:spcBef>
                <a:spcPts val="0"/>
              </a:spcBef>
              <a:spcAft>
                <a:spcPts val="0"/>
              </a:spcAft>
              <a:buSzPts val="1400"/>
              <a:buChar char="○"/>
            </a:pPr>
            <a:r>
              <a:rPr lang="en"/>
              <a:t>Users</a:t>
            </a:r>
            <a:endParaRPr/>
          </a:p>
          <a:p>
            <a:pPr marL="914400" lvl="1" indent="-317500" algn="l" rtl="0">
              <a:spcBef>
                <a:spcPts val="0"/>
              </a:spcBef>
              <a:spcAft>
                <a:spcPts val="0"/>
              </a:spcAft>
              <a:buSzPts val="1400"/>
              <a:buChar char="○"/>
            </a:pPr>
            <a:r>
              <a:rPr lang="en"/>
              <a:t>Business</a:t>
            </a:r>
            <a:endParaRPr/>
          </a:p>
          <a:p>
            <a:pPr marL="914400" lvl="1" indent="-317500" algn="l" rtl="0">
              <a:spcBef>
                <a:spcPts val="0"/>
              </a:spcBef>
              <a:spcAft>
                <a:spcPts val="0"/>
              </a:spcAft>
              <a:buSzPts val="1400"/>
              <a:buChar char="○"/>
            </a:pPr>
            <a:r>
              <a:rPr lang="en"/>
              <a:t>Teammates</a:t>
            </a:r>
            <a:endParaRPr/>
          </a:p>
        </p:txBody>
      </p:sp>
      <p:pic>
        <p:nvPicPr>
          <p:cNvPr id="275" name="Google Shape;275;p43"/>
          <p:cNvPicPr preferRelativeResize="0"/>
          <p:nvPr/>
        </p:nvPicPr>
        <p:blipFill>
          <a:blip r:embed="rId3">
            <a:alphaModFix/>
          </a:blip>
          <a:stretch>
            <a:fillRect/>
          </a:stretch>
        </p:blipFill>
        <p:spPr>
          <a:xfrm>
            <a:off x="6431700" y="1776675"/>
            <a:ext cx="2308476" cy="3289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Wireframing Tips</a:t>
            </a:r>
            <a:endParaRPr/>
          </a:p>
        </p:txBody>
      </p:sp>
      <p:sp>
        <p:nvSpPr>
          <p:cNvPr id="281" name="Google Shape;281;p4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Anyone Can Wireframe</a:t>
            </a:r>
            <a:endParaRPr dirty="0"/>
          </a:p>
          <a:p>
            <a:pPr marL="457200" lvl="0" indent="-342900" algn="l" rtl="0">
              <a:spcBef>
                <a:spcPts val="0"/>
              </a:spcBef>
              <a:spcAft>
                <a:spcPts val="0"/>
              </a:spcAft>
              <a:buSzPts val="1800"/>
              <a:buChar char="●"/>
            </a:pPr>
            <a:r>
              <a:rPr lang="en" dirty="0"/>
              <a:t>Keep It Simple (Low Fidelity)</a:t>
            </a:r>
            <a:endParaRPr dirty="0"/>
          </a:p>
          <a:p>
            <a:pPr marL="457200" lvl="0" indent="-342900" algn="l" rtl="0">
              <a:spcBef>
                <a:spcPts val="0"/>
              </a:spcBef>
              <a:spcAft>
                <a:spcPts val="0"/>
              </a:spcAft>
              <a:buSzPts val="1800"/>
              <a:buChar char="●"/>
            </a:pPr>
            <a:r>
              <a:rPr lang="en" dirty="0"/>
              <a:t>Stick To A Grid</a:t>
            </a:r>
            <a:endParaRPr lang="en-US" dirty="0"/>
          </a:p>
          <a:p>
            <a:pPr marL="457200" lvl="0" indent="-342900" algn="l" rtl="0">
              <a:spcBef>
                <a:spcPts val="0"/>
              </a:spcBef>
              <a:spcAft>
                <a:spcPts val="0"/>
              </a:spcAft>
              <a:buSzPts val="1800"/>
              <a:buChar char="●"/>
            </a:pPr>
            <a:r>
              <a:rPr lang="en-US" dirty="0"/>
              <a:t>Share With Others</a:t>
            </a:r>
          </a:p>
          <a:p>
            <a:pPr marL="457200" lvl="0" indent="-342900" algn="l" rtl="0">
              <a:spcBef>
                <a:spcPts val="0"/>
              </a:spcBef>
              <a:spcAft>
                <a:spcPts val="0"/>
              </a:spcAft>
              <a:buSzPts val="1800"/>
              <a:buChar char="●"/>
            </a:pPr>
            <a:r>
              <a:rPr lang="en" dirty="0"/>
              <a:t>Iterate</a:t>
            </a:r>
            <a:endParaRPr dirty="0"/>
          </a:p>
        </p:txBody>
      </p:sp>
      <p:pic>
        <p:nvPicPr>
          <p:cNvPr id="282" name="Google Shape;282;p44"/>
          <p:cNvPicPr preferRelativeResize="0"/>
          <p:nvPr/>
        </p:nvPicPr>
        <p:blipFill>
          <a:blip r:embed="rId3">
            <a:alphaModFix/>
          </a:blip>
          <a:stretch>
            <a:fillRect/>
          </a:stretch>
        </p:blipFill>
        <p:spPr>
          <a:xfrm>
            <a:off x="4910913" y="1919073"/>
            <a:ext cx="3836687" cy="2873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Wireframing Tools</a:t>
            </a:r>
            <a:endParaRPr/>
          </a:p>
        </p:txBody>
      </p:sp>
      <p:sp>
        <p:nvSpPr>
          <p:cNvPr id="288" name="Google Shape;288;p45"/>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Tools</a:t>
            </a:r>
            <a:endParaRPr dirty="0"/>
          </a:p>
          <a:p>
            <a:pPr marL="914400" lvl="1" indent="-317500" algn="l" rtl="0">
              <a:spcBef>
                <a:spcPts val="0"/>
              </a:spcBef>
              <a:spcAft>
                <a:spcPts val="0"/>
              </a:spcAft>
              <a:buSzPts val="1400"/>
              <a:buChar char="○"/>
            </a:pPr>
            <a:r>
              <a:rPr lang="en" dirty="0"/>
              <a:t>Pen and Paper / Whiteboards</a:t>
            </a:r>
            <a:endParaRPr dirty="0"/>
          </a:p>
          <a:p>
            <a:pPr marL="914400" lvl="1" indent="-317500" algn="l" rtl="0">
              <a:spcBef>
                <a:spcPts val="0"/>
              </a:spcBef>
              <a:spcAft>
                <a:spcPts val="0"/>
              </a:spcAft>
              <a:buSzPts val="1400"/>
              <a:buChar char="○"/>
            </a:pPr>
            <a:r>
              <a:rPr lang="en-US" dirty="0"/>
              <a:t>Balsamiq, Figma, Miro</a:t>
            </a:r>
          </a:p>
          <a:p>
            <a:pPr marL="914400" lvl="1" indent="-317500" algn="l" rtl="0">
              <a:spcBef>
                <a:spcPts val="0"/>
              </a:spcBef>
              <a:spcAft>
                <a:spcPts val="0"/>
              </a:spcAft>
              <a:buSzPts val="1400"/>
              <a:buChar char="○"/>
            </a:pPr>
            <a:r>
              <a:rPr lang="en" u="sng" dirty="0">
                <a:solidFill>
                  <a:schemeClr val="hlink"/>
                </a:solidFill>
                <a:hlinkClick r:id="rId3"/>
              </a:rPr>
              <a:t>https://moqups.com/</a:t>
            </a:r>
            <a:endParaRPr dirty="0"/>
          </a:p>
          <a:p>
            <a:pPr marL="914400" lvl="1" indent="-317500" algn="l" rtl="0">
              <a:spcBef>
                <a:spcPts val="0"/>
              </a:spcBef>
              <a:spcAft>
                <a:spcPts val="0"/>
              </a:spcAft>
              <a:buSzPts val="1400"/>
              <a:buChar char="○"/>
            </a:pPr>
            <a:r>
              <a:rPr lang="en" dirty="0"/>
              <a:t>Anything BUT MS Paint</a:t>
            </a:r>
            <a:endParaRPr dirty="0"/>
          </a:p>
          <a:p>
            <a:pPr marL="457200" lvl="0" indent="-342900" algn="l" rtl="0">
              <a:spcBef>
                <a:spcPts val="0"/>
              </a:spcBef>
              <a:spcAft>
                <a:spcPts val="0"/>
              </a:spcAft>
              <a:buSzPts val="1800"/>
              <a:buChar char="●"/>
            </a:pPr>
            <a:r>
              <a:rPr lang="en" dirty="0"/>
              <a:t>Resources</a:t>
            </a:r>
            <a:endParaRPr dirty="0"/>
          </a:p>
          <a:p>
            <a:pPr marL="914400" lvl="1" indent="-317500" algn="l" rtl="0">
              <a:spcBef>
                <a:spcPts val="0"/>
              </a:spcBef>
              <a:spcAft>
                <a:spcPts val="0"/>
              </a:spcAft>
              <a:buSzPts val="1400"/>
              <a:buChar char="○"/>
            </a:pPr>
            <a:r>
              <a:rPr lang="en" u="sng" dirty="0">
                <a:solidFill>
                  <a:schemeClr val="hlink"/>
                </a:solidFill>
                <a:hlinkClick r:id="rId4"/>
              </a:rPr>
              <a:t>Liftoff UX Resources</a:t>
            </a:r>
            <a:endParaRPr dirty="0"/>
          </a:p>
        </p:txBody>
      </p:sp>
      <p:pic>
        <p:nvPicPr>
          <p:cNvPr id="289" name="Google Shape;289;p45"/>
          <p:cNvPicPr preferRelativeResize="0"/>
          <p:nvPr/>
        </p:nvPicPr>
        <p:blipFill>
          <a:blip r:embed="rId5">
            <a:alphaModFix/>
          </a:blip>
          <a:stretch>
            <a:fillRect/>
          </a:stretch>
        </p:blipFill>
        <p:spPr>
          <a:xfrm>
            <a:off x="5047574" y="1753000"/>
            <a:ext cx="3206700" cy="30423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7"/>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r>
              <a:rPr lang="en-US" dirty="0"/>
              <a:t>How do you turn user stories and wireframes into code?</a:t>
            </a:r>
          </a:p>
        </p:txBody>
      </p:sp>
    </p:spTree>
    <p:extLst>
      <p:ext uri="{BB962C8B-B14F-4D97-AF65-F5344CB8AC3E}">
        <p14:creationId xmlns:p14="http://schemas.microsoft.com/office/powerpoint/2010/main" val="646780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7"/>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r>
              <a:rPr lang="en-US" dirty="0"/>
              <a:t>As a member of </a:t>
            </a:r>
            <a:r>
              <a:rPr lang="en-US" dirty="0" err="1"/>
              <a:t>RxSS</a:t>
            </a:r>
            <a:r>
              <a:rPr lang="en-US" dirty="0"/>
              <a:t>, I want to receive my prescription at home (home delivery), so that I don’t have to pay in person pharmacy mark up.</a:t>
            </a:r>
          </a:p>
        </p:txBody>
      </p:sp>
    </p:spTree>
    <p:extLst>
      <p:ext uri="{BB962C8B-B14F-4D97-AF65-F5344CB8AC3E}">
        <p14:creationId xmlns:p14="http://schemas.microsoft.com/office/powerpoint/2010/main" val="10221985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7"/>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r>
              <a:rPr lang="en-US" dirty="0"/>
              <a:t>As the Head of Product at </a:t>
            </a:r>
            <a:r>
              <a:rPr lang="en-US" dirty="0" err="1"/>
              <a:t>RxSS</a:t>
            </a:r>
            <a:r>
              <a:rPr lang="en-US" dirty="0"/>
              <a:t>, I want more members utilizing Home Delivery, so that we provide a better UX and save our members even more money</a:t>
            </a:r>
          </a:p>
        </p:txBody>
      </p:sp>
    </p:spTree>
    <p:extLst>
      <p:ext uri="{BB962C8B-B14F-4D97-AF65-F5344CB8AC3E}">
        <p14:creationId xmlns:p14="http://schemas.microsoft.com/office/powerpoint/2010/main" val="26495116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7"/>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Git Workflows</a:t>
            </a:r>
            <a:endParaRPr dirty="0"/>
          </a:p>
        </p:txBody>
      </p:sp>
    </p:spTree>
    <p:extLst>
      <p:ext uri="{BB962C8B-B14F-4D97-AF65-F5344CB8AC3E}">
        <p14:creationId xmlns:p14="http://schemas.microsoft.com/office/powerpoint/2010/main" val="34580874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1221E-1D9B-394F-A46C-8143A294A04B}"/>
              </a:ext>
            </a:extLst>
          </p:cNvPr>
          <p:cNvSpPr>
            <a:spLocks noGrp="1"/>
          </p:cNvSpPr>
          <p:nvPr>
            <p:ph type="title"/>
          </p:nvPr>
        </p:nvSpPr>
        <p:spPr/>
        <p:txBody>
          <a:bodyPr/>
          <a:lstStyle/>
          <a:p>
            <a:r>
              <a:rPr lang="en-US" dirty="0"/>
              <a:t>Common Git Workflows</a:t>
            </a:r>
          </a:p>
        </p:txBody>
      </p:sp>
      <p:sp>
        <p:nvSpPr>
          <p:cNvPr id="3" name="Text Placeholder 2">
            <a:extLst>
              <a:ext uri="{FF2B5EF4-FFF2-40B4-BE49-F238E27FC236}">
                <a16:creationId xmlns:a16="http://schemas.microsoft.com/office/drawing/2014/main" id="{3540B0FB-CB38-5743-B328-C5D5D3FBC597}"/>
              </a:ext>
            </a:extLst>
          </p:cNvPr>
          <p:cNvSpPr>
            <a:spLocks noGrp="1"/>
          </p:cNvSpPr>
          <p:nvPr>
            <p:ph type="body" idx="1"/>
          </p:nvPr>
        </p:nvSpPr>
        <p:spPr/>
        <p:txBody>
          <a:bodyPr/>
          <a:lstStyle/>
          <a:p>
            <a:r>
              <a:rPr lang="en-US" dirty="0"/>
              <a:t>The most common workflows you’ll encounter involve the following steps:</a:t>
            </a:r>
          </a:p>
          <a:p>
            <a:pPr marL="596900" lvl="1" indent="0">
              <a:buNone/>
            </a:pPr>
            <a:r>
              <a:rPr lang="en-US" sz="1200" dirty="0"/>
              <a:t>1) Checkout/clone the project from GitHub (git clone …)</a:t>
            </a:r>
          </a:p>
          <a:p>
            <a:pPr marL="596900" lvl="1" indent="0">
              <a:buNone/>
            </a:pPr>
            <a:r>
              <a:rPr lang="en-US" sz="1200" dirty="0"/>
              <a:t>2) Build the project’s master branch (Before making any changes!)</a:t>
            </a:r>
          </a:p>
          <a:p>
            <a:pPr marL="596900" lvl="1" indent="0">
              <a:buNone/>
            </a:pPr>
            <a:r>
              <a:rPr lang="en-US" sz="1200" dirty="0"/>
              <a:t>3) Branch off the project’s master branch</a:t>
            </a:r>
          </a:p>
          <a:p>
            <a:pPr marL="596900" lvl="1" indent="0">
              <a:buNone/>
            </a:pPr>
            <a:r>
              <a:rPr lang="en-US" sz="1200" dirty="0"/>
              <a:t>4) Code, Test, &amp; Commit to your branch (and push to remote)!</a:t>
            </a:r>
          </a:p>
          <a:p>
            <a:pPr marL="596900" lvl="1" indent="0">
              <a:buNone/>
            </a:pPr>
            <a:r>
              <a:rPr lang="en-US" sz="1200" dirty="0"/>
              <a:t>5) Code Review</a:t>
            </a:r>
          </a:p>
          <a:p>
            <a:pPr lvl="1"/>
            <a:endParaRPr lang="en-US" sz="1200" dirty="0"/>
          </a:p>
        </p:txBody>
      </p:sp>
      <p:sp>
        <p:nvSpPr>
          <p:cNvPr id="5" name="TextBox 4">
            <a:extLst>
              <a:ext uri="{FF2B5EF4-FFF2-40B4-BE49-F238E27FC236}">
                <a16:creationId xmlns:a16="http://schemas.microsoft.com/office/drawing/2014/main" id="{6EF62B6B-D876-AC49-A98F-F90CF38177D8}"/>
              </a:ext>
            </a:extLst>
          </p:cNvPr>
          <p:cNvSpPr txBox="1"/>
          <p:nvPr/>
        </p:nvSpPr>
        <p:spPr>
          <a:xfrm>
            <a:off x="6051792" y="2404226"/>
            <a:ext cx="2620307" cy="1384995"/>
          </a:xfrm>
          <a:prstGeom prst="rect">
            <a:avLst/>
          </a:prstGeom>
          <a:noFill/>
        </p:spPr>
        <p:txBody>
          <a:bodyPr wrap="square" rtlCol="0">
            <a:spAutoFit/>
          </a:bodyPr>
          <a:lstStyle/>
          <a:p>
            <a:pPr lvl="1"/>
            <a:r>
              <a:rPr lang="en-US" sz="1200" dirty="0">
                <a:solidFill>
                  <a:schemeClr val="tx2"/>
                </a:solidFill>
                <a:latin typeface="Roboto" panose="02000000000000000000" pitchFamily="2" charset="0"/>
                <a:ea typeface="Roboto" panose="02000000000000000000" pitchFamily="2" charset="0"/>
              </a:rPr>
              <a:t>6) Merge back into master</a:t>
            </a:r>
          </a:p>
          <a:p>
            <a:pPr lvl="1"/>
            <a:endParaRPr lang="en-US" sz="1200" dirty="0">
              <a:solidFill>
                <a:schemeClr val="tx2"/>
              </a:solidFill>
              <a:latin typeface="Roboto" panose="02000000000000000000" pitchFamily="2" charset="0"/>
              <a:ea typeface="Roboto" panose="02000000000000000000" pitchFamily="2" charset="0"/>
            </a:endParaRPr>
          </a:p>
          <a:p>
            <a:pPr lvl="1"/>
            <a:endParaRPr lang="en-US" sz="1200" dirty="0">
              <a:solidFill>
                <a:schemeClr val="tx2"/>
              </a:solidFill>
              <a:latin typeface="Roboto" panose="02000000000000000000" pitchFamily="2" charset="0"/>
              <a:ea typeface="Roboto" panose="02000000000000000000" pitchFamily="2" charset="0"/>
            </a:endParaRPr>
          </a:p>
          <a:p>
            <a:pPr lvl="1"/>
            <a:r>
              <a:rPr lang="en-US" sz="1200" dirty="0">
                <a:solidFill>
                  <a:schemeClr val="tx2"/>
                </a:solidFill>
                <a:latin typeface="Roboto" panose="02000000000000000000" pitchFamily="2" charset="0"/>
                <a:ea typeface="Roboto" panose="02000000000000000000" pitchFamily="2" charset="0"/>
              </a:rPr>
              <a:t>7) Build again</a:t>
            </a:r>
          </a:p>
          <a:p>
            <a:pPr lvl="1"/>
            <a:endParaRPr lang="en-US" sz="1200" dirty="0">
              <a:solidFill>
                <a:schemeClr val="tx2"/>
              </a:solidFill>
              <a:latin typeface="Roboto" panose="02000000000000000000" pitchFamily="2" charset="0"/>
              <a:ea typeface="Roboto" panose="02000000000000000000" pitchFamily="2" charset="0"/>
            </a:endParaRPr>
          </a:p>
          <a:p>
            <a:pPr lvl="1"/>
            <a:endParaRPr lang="en-US" sz="1200" dirty="0">
              <a:solidFill>
                <a:schemeClr val="tx2"/>
              </a:solidFill>
              <a:latin typeface="Roboto" panose="02000000000000000000" pitchFamily="2" charset="0"/>
              <a:ea typeface="Roboto" panose="02000000000000000000" pitchFamily="2" charset="0"/>
            </a:endParaRPr>
          </a:p>
          <a:p>
            <a:pPr lvl="1"/>
            <a:r>
              <a:rPr lang="en-US" sz="1200" dirty="0">
                <a:solidFill>
                  <a:schemeClr val="tx2"/>
                </a:solidFill>
                <a:latin typeface="Roboto" panose="02000000000000000000" pitchFamily="2" charset="0"/>
                <a:ea typeface="Roboto" panose="02000000000000000000" pitchFamily="2" charset="0"/>
              </a:rPr>
              <a:t>8) Push master branch into GitHub</a:t>
            </a:r>
            <a:endParaRPr lang="en-US" dirty="0">
              <a:solidFill>
                <a:schemeClr val="tx2"/>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226438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Assignment - Project Outline</a:t>
            </a:r>
            <a:endParaRPr dirty="0"/>
          </a:p>
        </p:txBody>
      </p:sp>
      <p:sp>
        <p:nvSpPr>
          <p:cNvPr id="128" name="Google Shape;128;p18"/>
          <p:cNvSpPr txBox="1">
            <a:spLocks noGrp="1"/>
          </p:cNvSpPr>
          <p:nvPr>
            <p:ph type="body" idx="1"/>
          </p:nvPr>
        </p:nvSpPr>
        <p:spPr>
          <a:xfrm>
            <a:off x="471900" y="1919075"/>
            <a:ext cx="8222100" cy="2931894"/>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1-2 Paragraph “Elevator Pitch”</a:t>
            </a:r>
            <a:endParaRPr dirty="0"/>
          </a:p>
          <a:p>
            <a:pPr marL="457200" lvl="0" indent="-342900" algn="l" rtl="0">
              <a:spcBef>
                <a:spcPts val="0"/>
              </a:spcBef>
              <a:spcAft>
                <a:spcPts val="0"/>
              </a:spcAft>
              <a:buSzPts val="1800"/>
              <a:buChar char="●"/>
            </a:pPr>
            <a:r>
              <a:rPr lang="en" dirty="0"/>
              <a:t>Identify 3-5 Features</a:t>
            </a:r>
            <a:endParaRPr dirty="0"/>
          </a:p>
          <a:p>
            <a:pPr marL="457200" lvl="0" indent="-342900" algn="l" rtl="0">
              <a:spcBef>
                <a:spcPts val="0"/>
              </a:spcBef>
              <a:spcAft>
                <a:spcPts val="0"/>
              </a:spcAft>
              <a:buSzPts val="1800"/>
              <a:buChar char="●"/>
            </a:pPr>
            <a:r>
              <a:rPr lang="en" dirty="0"/>
              <a:t>List Technologies (Java, Spring, SQL, React, AWS, Etc.)</a:t>
            </a:r>
            <a:endParaRPr dirty="0"/>
          </a:p>
          <a:p>
            <a:pPr marL="457200" lvl="0" indent="-342900" algn="l" rtl="0">
              <a:spcBef>
                <a:spcPts val="0"/>
              </a:spcBef>
              <a:spcAft>
                <a:spcPts val="0"/>
              </a:spcAft>
              <a:buSzPts val="1800"/>
              <a:buChar char="●"/>
            </a:pPr>
            <a:r>
              <a:rPr lang="en" dirty="0"/>
              <a:t>Identify Unknowns - What you need to learn</a:t>
            </a:r>
          </a:p>
          <a:p>
            <a:pPr lvl="1" indent="-342900">
              <a:spcBef>
                <a:spcPts val="0"/>
              </a:spcBef>
              <a:buSzPts val="1800"/>
              <a:buChar char="●"/>
            </a:pPr>
            <a:r>
              <a:rPr lang="en-US" dirty="0"/>
              <a:t>Ba</a:t>
            </a:r>
            <a:r>
              <a:rPr lang="en" dirty="0"/>
              <a:t>sed on </a:t>
            </a:r>
            <a:r>
              <a:rPr lang="en" b="1" dirty="0"/>
              <a:t>individual</a:t>
            </a:r>
            <a:endParaRPr b="1" dirty="0"/>
          </a:p>
          <a:p>
            <a:pPr marL="457200" lvl="0" indent="-342900" algn="l" rtl="0">
              <a:spcBef>
                <a:spcPts val="0"/>
              </a:spcBef>
              <a:spcAft>
                <a:spcPts val="0"/>
              </a:spcAft>
              <a:buSzPts val="1800"/>
              <a:buChar char="●"/>
            </a:pPr>
            <a:r>
              <a:rPr lang="en" dirty="0"/>
              <a:t>Setup Project Tracker (Trello board)</a:t>
            </a:r>
          </a:p>
          <a:p>
            <a:pPr lvl="1" indent="-342900">
              <a:spcBef>
                <a:spcPts val="0"/>
              </a:spcBef>
              <a:buSzPts val="1800"/>
              <a:buChar char="●"/>
            </a:pPr>
            <a:r>
              <a:rPr lang="en" dirty="0"/>
              <a:t>Add Initial User Stories</a:t>
            </a:r>
            <a:endParaRPr dirty="0"/>
          </a:p>
          <a:p>
            <a:pPr marL="457200" lvl="0" indent="-342900" algn="l" rtl="0">
              <a:spcBef>
                <a:spcPts val="0"/>
              </a:spcBef>
              <a:spcAft>
                <a:spcPts val="0"/>
              </a:spcAft>
              <a:buSzPts val="1800"/>
              <a:buChar char="●"/>
            </a:pPr>
            <a:r>
              <a:rPr lang="en" dirty="0"/>
              <a:t>Set up GitHub</a:t>
            </a:r>
          </a:p>
          <a:p>
            <a:pPr lvl="1" indent="-342900">
              <a:spcBef>
                <a:spcPts val="0"/>
              </a:spcBef>
              <a:buSzPts val="1800"/>
              <a:buChar char="●"/>
            </a:pPr>
            <a:r>
              <a:rPr lang="en" dirty="0"/>
              <a:t>Enable GitHub Issues </a:t>
            </a:r>
            <a:endParaRPr dirty="0"/>
          </a:p>
          <a:p>
            <a:pPr marL="457200" lvl="0" indent="-342900" algn="l" rtl="0">
              <a:spcBef>
                <a:spcPts val="0"/>
              </a:spcBef>
              <a:spcAft>
                <a:spcPts val="0"/>
              </a:spcAft>
              <a:buSzPts val="1800"/>
              <a:buChar char="●"/>
            </a:pPr>
            <a:r>
              <a:rPr lang="en" dirty="0"/>
              <a:t>TAs - Feedback on overview, identify learning resources</a:t>
            </a:r>
            <a:endParaRPr dirty="0"/>
          </a:p>
        </p:txBody>
      </p:sp>
      <p:sp>
        <p:nvSpPr>
          <p:cNvPr id="2" name="TextBox 1">
            <a:extLst>
              <a:ext uri="{FF2B5EF4-FFF2-40B4-BE49-F238E27FC236}">
                <a16:creationId xmlns:a16="http://schemas.microsoft.com/office/drawing/2014/main" id="{2ACD7294-4EF6-6E48-B04E-F64920943E66}"/>
              </a:ext>
            </a:extLst>
          </p:cNvPr>
          <p:cNvSpPr txBox="1"/>
          <p:nvPr/>
        </p:nvSpPr>
        <p:spPr>
          <a:xfrm>
            <a:off x="785349" y="1395855"/>
            <a:ext cx="5335115" cy="523220"/>
          </a:xfrm>
          <a:prstGeom prst="rect">
            <a:avLst/>
          </a:prstGeom>
          <a:noFill/>
        </p:spPr>
        <p:txBody>
          <a:bodyPr wrap="none" rtlCol="0">
            <a:spAutoFit/>
          </a:bodyPr>
          <a:lstStyle/>
          <a:p>
            <a:r>
              <a:rPr lang="en" dirty="0">
                <a:solidFill>
                  <a:schemeClr val="bg1"/>
                </a:solidFill>
              </a:rPr>
              <a:t>Note: One per </a:t>
            </a:r>
            <a:r>
              <a:rPr lang="en" b="1" dirty="0">
                <a:solidFill>
                  <a:schemeClr val="bg1"/>
                </a:solidFill>
              </a:rPr>
              <a:t>individual</a:t>
            </a:r>
            <a:r>
              <a:rPr lang="en" dirty="0">
                <a:solidFill>
                  <a:schemeClr val="bg1"/>
                </a:solidFill>
              </a:rPr>
              <a:t> (including teams – sharing is caring :D)</a:t>
            </a:r>
          </a:p>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Create a Branch</a:t>
            </a:r>
            <a:endParaRPr/>
          </a:p>
        </p:txBody>
      </p:sp>
      <p:pic>
        <p:nvPicPr>
          <p:cNvPr id="171" name="Google Shape;171;p24"/>
          <p:cNvPicPr preferRelativeResize="0"/>
          <p:nvPr/>
        </p:nvPicPr>
        <p:blipFill>
          <a:blip r:embed="rId3">
            <a:alphaModFix/>
          </a:blip>
          <a:stretch>
            <a:fillRect/>
          </a:stretch>
        </p:blipFill>
        <p:spPr>
          <a:xfrm>
            <a:off x="152400" y="1963625"/>
            <a:ext cx="8839199" cy="285252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Add Commits</a:t>
            </a:r>
            <a:endParaRPr/>
          </a:p>
        </p:txBody>
      </p:sp>
      <p:pic>
        <p:nvPicPr>
          <p:cNvPr id="177" name="Google Shape;177;p25"/>
          <p:cNvPicPr preferRelativeResize="0"/>
          <p:nvPr/>
        </p:nvPicPr>
        <p:blipFill>
          <a:blip r:embed="rId3">
            <a:alphaModFix/>
          </a:blip>
          <a:stretch>
            <a:fillRect/>
          </a:stretch>
        </p:blipFill>
        <p:spPr>
          <a:xfrm>
            <a:off x="152400" y="1963625"/>
            <a:ext cx="8839199" cy="285252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Open a Pull Request</a:t>
            </a:r>
            <a:endParaRPr/>
          </a:p>
        </p:txBody>
      </p:sp>
      <p:pic>
        <p:nvPicPr>
          <p:cNvPr id="183" name="Google Shape;183;p26"/>
          <p:cNvPicPr preferRelativeResize="0"/>
          <p:nvPr/>
        </p:nvPicPr>
        <p:blipFill>
          <a:blip r:embed="rId3">
            <a:alphaModFix/>
          </a:blip>
          <a:stretch>
            <a:fillRect/>
          </a:stretch>
        </p:blipFill>
        <p:spPr>
          <a:xfrm>
            <a:off x="152400" y="1963625"/>
            <a:ext cx="8839199" cy="285252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Discuss and Review Code</a:t>
            </a:r>
            <a:endParaRPr/>
          </a:p>
        </p:txBody>
      </p:sp>
      <p:pic>
        <p:nvPicPr>
          <p:cNvPr id="189" name="Google Shape;189;p27"/>
          <p:cNvPicPr preferRelativeResize="0"/>
          <p:nvPr/>
        </p:nvPicPr>
        <p:blipFill>
          <a:blip r:embed="rId3">
            <a:alphaModFix/>
          </a:blip>
          <a:stretch>
            <a:fillRect/>
          </a:stretch>
        </p:blipFill>
        <p:spPr>
          <a:xfrm>
            <a:off x="152400" y="1963625"/>
            <a:ext cx="8839199" cy="285252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Deploy*</a:t>
            </a:r>
            <a:endParaRPr/>
          </a:p>
        </p:txBody>
      </p:sp>
      <p:pic>
        <p:nvPicPr>
          <p:cNvPr id="195" name="Google Shape;195;p28"/>
          <p:cNvPicPr preferRelativeResize="0"/>
          <p:nvPr/>
        </p:nvPicPr>
        <p:blipFill>
          <a:blip r:embed="rId3">
            <a:alphaModFix/>
          </a:blip>
          <a:stretch>
            <a:fillRect/>
          </a:stretch>
        </p:blipFill>
        <p:spPr>
          <a:xfrm>
            <a:off x="152400" y="1963625"/>
            <a:ext cx="8839199" cy="285252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9"/>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Merge</a:t>
            </a:r>
            <a:endParaRPr/>
          </a:p>
        </p:txBody>
      </p:sp>
      <p:pic>
        <p:nvPicPr>
          <p:cNvPr id="201" name="Google Shape;201;p29"/>
          <p:cNvPicPr preferRelativeResize="0"/>
          <p:nvPr/>
        </p:nvPicPr>
        <p:blipFill>
          <a:blip r:embed="rId3">
            <a:alphaModFix/>
          </a:blip>
          <a:stretch>
            <a:fillRect/>
          </a:stretch>
        </p:blipFill>
        <p:spPr>
          <a:xfrm>
            <a:off x="152400" y="1963625"/>
            <a:ext cx="8839199" cy="285252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4949F-C174-B849-BE68-40EBC55F33C6}"/>
              </a:ext>
            </a:extLst>
          </p:cNvPr>
          <p:cNvSpPr>
            <a:spLocks noGrp="1"/>
          </p:cNvSpPr>
          <p:nvPr>
            <p:ph type="title"/>
          </p:nvPr>
        </p:nvSpPr>
        <p:spPr/>
        <p:txBody>
          <a:bodyPr/>
          <a:lstStyle/>
          <a:p>
            <a:r>
              <a:rPr lang="en-US" dirty="0"/>
              <a:t>Uncommon (and unpleasant) Git Workflows</a:t>
            </a:r>
          </a:p>
        </p:txBody>
      </p:sp>
      <p:sp>
        <p:nvSpPr>
          <p:cNvPr id="3" name="Text Placeholder 2">
            <a:extLst>
              <a:ext uri="{FF2B5EF4-FFF2-40B4-BE49-F238E27FC236}">
                <a16:creationId xmlns:a16="http://schemas.microsoft.com/office/drawing/2014/main" id="{F8525509-931A-6B47-B09B-D6A291A0C565}"/>
              </a:ext>
            </a:extLst>
          </p:cNvPr>
          <p:cNvSpPr>
            <a:spLocks noGrp="1"/>
          </p:cNvSpPr>
          <p:nvPr>
            <p:ph type="body" idx="1"/>
          </p:nvPr>
        </p:nvSpPr>
        <p:spPr/>
        <p:txBody>
          <a:bodyPr/>
          <a:lstStyle/>
          <a:p>
            <a:r>
              <a:rPr lang="en-US" dirty="0"/>
              <a:t>While the most common git workflow is great, there can be some hiccups.</a:t>
            </a:r>
          </a:p>
          <a:p>
            <a:r>
              <a:rPr lang="en-US" dirty="0"/>
              <a:t>Q: What if someone commits to master after you branched off?</a:t>
            </a:r>
          </a:p>
          <a:p>
            <a:pPr lvl="1"/>
            <a:r>
              <a:rPr lang="en-US" dirty="0"/>
              <a:t>If they touched the same file as you…</a:t>
            </a:r>
          </a:p>
          <a:p>
            <a:r>
              <a:rPr lang="en-US" dirty="0"/>
              <a:t>A: You’ll have a merge conflict!!! (</a:t>
            </a:r>
            <a:r>
              <a:rPr lang="en-US" dirty="0" err="1"/>
              <a:t>nooooooooo</a:t>
            </a:r>
            <a:r>
              <a:rPr lang="en-US" dirty="0"/>
              <a:t>!)</a:t>
            </a:r>
          </a:p>
          <a:p>
            <a:r>
              <a:rPr lang="en-US" dirty="0"/>
              <a:t>Two ways to handle a merge conflict</a:t>
            </a:r>
          </a:p>
          <a:p>
            <a:pPr lvl="1"/>
            <a:r>
              <a:rPr lang="en-US" dirty="0"/>
              <a:t>Handle the merge conflict manually by updating and marking the files</a:t>
            </a:r>
          </a:p>
          <a:p>
            <a:pPr lvl="1"/>
            <a:r>
              <a:rPr lang="en-US" dirty="0"/>
              <a:t>Rebase your branch with master before merging into master (you should do this)</a:t>
            </a:r>
          </a:p>
          <a:p>
            <a:pPr lvl="1"/>
            <a:endParaRPr lang="en-US" dirty="0"/>
          </a:p>
        </p:txBody>
      </p:sp>
    </p:spTree>
    <p:extLst>
      <p:ext uri="{BB962C8B-B14F-4D97-AF65-F5344CB8AC3E}">
        <p14:creationId xmlns:p14="http://schemas.microsoft.com/office/powerpoint/2010/main" val="28481928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7"/>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Git DEMO</a:t>
            </a:r>
            <a:endParaRPr dirty="0"/>
          </a:p>
        </p:txBody>
      </p:sp>
    </p:spTree>
    <p:extLst>
      <p:ext uri="{BB962C8B-B14F-4D97-AF65-F5344CB8AC3E}">
        <p14:creationId xmlns:p14="http://schemas.microsoft.com/office/powerpoint/2010/main" val="38829891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Objectives Recap</a:t>
            </a:r>
            <a:endParaRPr/>
          </a:p>
        </p:txBody>
      </p:sp>
      <p:sp>
        <p:nvSpPr>
          <p:cNvPr id="306" name="Google Shape;306;p48"/>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How To Turn Ideas Into Code</a:t>
            </a:r>
            <a:endParaRPr/>
          </a:p>
          <a:p>
            <a:pPr marL="457200" lvl="0" indent="-342900" algn="l" rtl="0">
              <a:spcBef>
                <a:spcPts val="0"/>
              </a:spcBef>
              <a:spcAft>
                <a:spcPts val="0"/>
              </a:spcAft>
              <a:buSzPts val="1800"/>
              <a:buChar char="●"/>
            </a:pPr>
            <a:r>
              <a:rPr lang="en"/>
              <a:t>How Wireframes Help Plan Your Project</a:t>
            </a:r>
            <a:endParaRPr/>
          </a:p>
          <a:p>
            <a:pPr marL="457200" lvl="0" indent="-342900" algn="l" rtl="0">
              <a:spcBef>
                <a:spcPts val="0"/>
              </a:spcBef>
              <a:spcAft>
                <a:spcPts val="0"/>
              </a:spcAft>
              <a:buSzPts val="1800"/>
              <a:buChar char="●"/>
            </a:pPr>
            <a:r>
              <a:rPr lang="en"/>
              <a:t>How to Utilize Project Management Tools</a:t>
            </a:r>
            <a:endParaRPr/>
          </a:p>
          <a:p>
            <a:pPr marL="457200" lvl="0" indent="-342900" algn="l" rtl="0">
              <a:spcBef>
                <a:spcPts val="0"/>
              </a:spcBef>
              <a:spcAft>
                <a:spcPts val="0"/>
              </a:spcAft>
              <a:buSzPts val="1800"/>
              <a:buChar char="●"/>
            </a:pPr>
            <a:r>
              <a:rPr lang="en"/>
              <a:t>Understand The Components Of A Sprint</a:t>
            </a:r>
            <a:endParaRPr/>
          </a:p>
          <a:p>
            <a:pPr marL="457200" lvl="0" indent="-342900" algn="l" rtl="0">
              <a:spcBef>
                <a:spcPts val="0"/>
              </a:spcBef>
              <a:spcAft>
                <a:spcPts val="0"/>
              </a:spcAft>
              <a:buSzPts val="1800"/>
              <a:buChar char="●"/>
            </a:pPr>
            <a:r>
              <a:rPr lang="en"/>
              <a:t>How To Use Sizing To Estimate Work</a:t>
            </a:r>
            <a:endParaRPr sz="19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Objectives Recap</a:t>
            </a:r>
            <a:endParaRPr dirty="0"/>
          </a:p>
        </p:txBody>
      </p:sp>
      <p:sp>
        <p:nvSpPr>
          <p:cNvPr id="83" name="Google Shape;83;p15"/>
          <p:cNvSpPr txBox="1">
            <a:spLocks noGrp="1"/>
          </p:cNvSpPr>
          <p:nvPr>
            <p:ph type="body" idx="1"/>
          </p:nvPr>
        </p:nvSpPr>
        <p:spPr>
          <a:xfrm>
            <a:off x="471900" y="1919075"/>
            <a:ext cx="48570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2000" dirty="0"/>
              <a:t>Student should learn:</a:t>
            </a:r>
          </a:p>
          <a:p>
            <a:pPr lvl="1" indent="-342900">
              <a:spcBef>
                <a:spcPts val="0"/>
              </a:spcBef>
              <a:buSzPts val="1800"/>
              <a:buChar char="●"/>
            </a:pPr>
            <a:r>
              <a:rPr lang="en" sz="1800" dirty="0"/>
              <a:t>Why we use MVP</a:t>
            </a:r>
          </a:p>
          <a:p>
            <a:pPr lvl="1" indent="-342900">
              <a:spcBef>
                <a:spcPts val="0"/>
              </a:spcBef>
              <a:buSzPts val="1800"/>
              <a:buChar char="●"/>
            </a:pPr>
            <a:r>
              <a:rPr lang="en" sz="1800" dirty="0"/>
              <a:t>How Wireframes Help Plan Your Project</a:t>
            </a:r>
          </a:p>
          <a:p>
            <a:pPr lvl="1" indent="-342900">
              <a:spcBef>
                <a:spcPts val="0"/>
              </a:spcBef>
              <a:buSzPts val="1800"/>
              <a:buChar char="●"/>
            </a:pPr>
            <a:r>
              <a:rPr lang="en-US" sz="1800" dirty="0"/>
              <a:t>Build</a:t>
            </a:r>
            <a:r>
              <a:rPr lang="en" sz="1800" dirty="0"/>
              <a:t> on our understand of an agile Sprint</a:t>
            </a:r>
          </a:p>
          <a:p>
            <a:pPr lvl="1" indent="-342900">
              <a:spcBef>
                <a:spcPts val="0"/>
              </a:spcBef>
              <a:buSzPts val="1800"/>
              <a:buChar char="●"/>
            </a:pPr>
            <a:r>
              <a:rPr lang="en" sz="1800" dirty="0"/>
              <a:t>Understanding basic git workflows</a:t>
            </a:r>
            <a:endParaRPr sz="1800" dirty="0"/>
          </a:p>
        </p:txBody>
      </p:sp>
      <p:pic>
        <p:nvPicPr>
          <p:cNvPr id="84" name="Google Shape;84;p15"/>
          <p:cNvPicPr preferRelativeResize="0"/>
          <p:nvPr/>
        </p:nvPicPr>
        <p:blipFill>
          <a:blip r:embed="rId3">
            <a:alphaModFix/>
          </a:blip>
          <a:stretch>
            <a:fillRect/>
          </a:stretch>
        </p:blipFill>
        <p:spPr>
          <a:xfrm>
            <a:off x="5818100" y="1919075"/>
            <a:ext cx="2875900" cy="2967925"/>
          </a:xfrm>
          <a:prstGeom prst="rect">
            <a:avLst/>
          </a:prstGeom>
          <a:noFill/>
          <a:ln>
            <a:noFill/>
          </a:ln>
        </p:spPr>
      </p:pic>
    </p:spTree>
    <p:extLst>
      <p:ext uri="{BB962C8B-B14F-4D97-AF65-F5344CB8AC3E}">
        <p14:creationId xmlns:p14="http://schemas.microsoft.com/office/powerpoint/2010/main" val="4091132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8"/>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Coding challenge</a:t>
            </a:r>
            <a:endParaRPr dirty="0"/>
          </a:p>
        </p:txBody>
      </p:sp>
      <p:sp>
        <p:nvSpPr>
          <p:cNvPr id="2" name="TextBox 1">
            <a:extLst>
              <a:ext uri="{FF2B5EF4-FFF2-40B4-BE49-F238E27FC236}">
                <a16:creationId xmlns:a16="http://schemas.microsoft.com/office/drawing/2014/main" id="{D21812DE-052B-D147-9570-8DB0378F6348}"/>
              </a:ext>
            </a:extLst>
          </p:cNvPr>
          <p:cNvSpPr txBox="1"/>
          <p:nvPr/>
        </p:nvSpPr>
        <p:spPr>
          <a:xfrm>
            <a:off x="2302933" y="2980267"/>
            <a:ext cx="4363695" cy="307777"/>
          </a:xfrm>
          <a:prstGeom prst="rect">
            <a:avLst/>
          </a:prstGeom>
          <a:noFill/>
        </p:spPr>
        <p:txBody>
          <a:bodyPr wrap="none" rtlCol="0">
            <a:spAutoFit/>
          </a:bodyPr>
          <a:lstStyle/>
          <a:p>
            <a:r>
              <a:rPr lang="en-US" dirty="0">
                <a:solidFill>
                  <a:schemeClr val="bg1"/>
                </a:solidFill>
              </a:rPr>
              <a:t>https://</a:t>
            </a:r>
            <a:r>
              <a:rPr lang="en-US" dirty="0" err="1">
                <a:solidFill>
                  <a:schemeClr val="bg1"/>
                </a:solidFill>
              </a:rPr>
              <a:t>edabit.com</a:t>
            </a:r>
            <a:r>
              <a:rPr lang="en-US" dirty="0">
                <a:solidFill>
                  <a:schemeClr val="bg1"/>
                </a:solidFill>
              </a:rPr>
              <a:t>/challenge/Q3n42rEWanZSTmsJm</a:t>
            </a:r>
          </a:p>
        </p:txBody>
      </p:sp>
    </p:spTree>
    <p:extLst>
      <p:ext uri="{BB962C8B-B14F-4D97-AF65-F5344CB8AC3E}">
        <p14:creationId xmlns:p14="http://schemas.microsoft.com/office/powerpoint/2010/main" val="12752390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4D0AC-F0DF-1F42-9F17-C888BF1F7EB3}"/>
              </a:ext>
            </a:extLst>
          </p:cNvPr>
          <p:cNvSpPr>
            <a:spLocks noGrp="1"/>
          </p:cNvSpPr>
          <p:nvPr>
            <p:ph type="title"/>
          </p:nvPr>
        </p:nvSpPr>
        <p:spPr/>
        <p:txBody>
          <a:bodyPr/>
          <a:lstStyle/>
          <a:p>
            <a:r>
              <a:rPr lang="en-US" dirty="0" err="1"/>
              <a:t>QuEsTiOnS</a:t>
            </a:r>
            <a:endParaRPr lang="en-US" dirty="0"/>
          </a:p>
        </p:txBody>
      </p:sp>
      <p:pic>
        <p:nvPicPr>
          <p:cNvPr id="5122" name="Picture 2" descr="End of Presentation ANY QUESTIONS? Meme Generator at MemeCreator.org! | Meme  feliz aniversário, Meme de aniversário, Aniversário do gato">
            <a:extLst>
              <a:ext uri="{FF2B5EF4-FFF2-40B4-BE49-F238E27FC236}">
                <a16:creationId xmlns:a16="http://schemas.microsoft.com/office/drawing/2014/main" id="{61965BE8-6238-944D-834F-448660708B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72" y="1803512"/>
            <a:ext cx="2636014" cy="297905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Top 175 Best Questions Meme 2022 That Science Can&amp;#39;t Answer">
            <a:extLst>
              <a:ext uri="{FF2B5EF4-FFF2-40B4-BE49-F238E27FC236}">
                <a16:creationId xmlns:a16="http://schemas.microsoft.com/office/drawing/2014/main" id="{8CA0311D-D9B4-E149-80B8-01C4B25404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3039" y="1803512"/>
            <a:ext cx="2776189" cy="305220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 When your lecturer asks if you have any questions meme |  UniversityStudent.org">
            <a:extLst>
              <a:ext uri="{FF2B5EF4-FFF2-40B4-BE49-F238E27FC236}">
                <a16:creationId xmlns:a16="http://schemas.microsoft.com/office/drawing/2014/main" id="{61C14BB5-4FEB-094D-BC0B-C7CE7105DB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0786" y="1142999"/>
            <a:ext cx="3760885" cy="3639566"/>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0F38F04F-15ED-274A-994B-13C671520024}"/>
              </a:ext>
            </a:extLst>
          </p:cNvPr>
          <p:cNvSpPr txBox="1">
            <a:spLocks/>
          </p:cNvSpPr>
          <p:nvPr/>
        </p:nvSpPr>
        <p:spPr>
          <a:xfrm>
            <a:off x="6591865" y="759149"/>
            <a:ext cx="2525820" cy="76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9pPr>
          </a:lstStyle>
          <a:p>
            <a:r>
              <a:rPr lang="en-US" dirty="0" err="1"/>
              <a:t>QuEsTiOnS</a:t>
            </a:r>
            <a:endParaRPr lang="en-US" dirty="0"/>
          </a:p>
        </p:txBody>
      </p:sp>
      <p:sp>
        <p:nvSpPr>
          <p:cNvPr id="8" name="Title 1">
            <a:extLst>
              <a:ext uri="{FF2B5EF4-FFF2-40B4-BE49-F238E27FC236}">
                <a16:creationId xmlns:a16="http://schemas.microsoft.com/office/drawing/2014/main" id="{403429BC-F9AB-194F-ACED-8239ADAC27C8}"/>
              </a:ext>
            </a:extLst>
          </p:cNvPr>
          <p:cNvSpPr txBox="1">
            <a:spLocks/>
          </p:cNvSpPr>
          <p:nvPr/>
        </p:nvSpPr>
        <p:spPr>
          <a:xfrm>
            <a:off x="3210991" y="302146"/>
            <a:ext cx="2722018" cy="76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9pPr>
          </a:lstStyle>
          <a:p>
            <a:pPr algn="ctr"/>
            <a:r>
              <a:rPr lang="en-US" dirty="0"/>
              <a:t>??????</a:t>
            </a:r>
          </a:p>
        </p:txBody>
      </p:sp>
    </p:spTree>
    <p:extLst>
      <p:ext uri="{BB962C8B-B14F-4D97-AF65-F5344CB8AC3E}">
        <p14:creationId xmlns:p14="http://schemas.microsoft.com/office/powerpoint/2010/main" val="2987838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Agenda</a:t>
            </a:r>
            <a:endParaRPr/>
          </a:p>
        </p:txBody>
      </p:sp>
      <p:sp>
        <p:nvSpPr>
          <p:cNvPr id="76" name="Google Shape;76;p14"/>
          <p:cNvSpPr txBox="1">
            <a:spLocks noGrp="1"/>
          </p:cNvSpPr>
          <p:nvPr>
            <p:ph type="body" idx="1"/>
          </p:nvPr>
        </p:nvSpPr>
        <p:spPr>
          <a:xfrm>
            <a:off x="471900" y="1919075"/>
            <a:ext cx="4112400" cy="304289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Objectives</a:t>
            </a:r>
          </a:p>
          <a:p>
            <a:pPr marL="457200" lvl="0" indent="-342900" algn="l" rtl="0">
              <a:spcBef>
                <a:spcPts val="0"/>
              </a:spcBef>
              <a:spcAft>
                <a:spcPts val="0"/>
              </a:spcAft>
              <a:buSzPts val="1800"/>
              <a:buChar char="●"/>
            </a:pPr>
            <a:r>
              <a:rPr lang="en" dirty="0"/>
              <a:t>Lecture</a:t>
            </a:r>
          </a:p>
          <a:p>
            <a:pPr lvl="1" indent="-342900">
              <a:spcBef>
                <a:spcPts val="0"/>
              </a:spcBef>
              <a:buSzPts val="1800"/>
              <a:buChar char="●"/>
            </a:pPr>
            <a:r>
              <a:rPr lang="en" dirty="0"/>
              <a:t>Agile Continued – Features, MVP, Sprint</a:t>
            </a:r>
          </a:p>
          <a:p>
            <a:pPr lvl="1" indent="-342900">
              <a:spcBef>
                <a:spcPts val="0"/>
              </a:spcBef>
              <a:buSzPts val="1800"/>
              <a:buChar char="●"/>
            </a:pPr>
            <a:r>
              <a:rPr lang="en" dirty="0"/>
              <a:t>User Experience – Wireframing</a:t>
            </a:r>
          </a:p>
          <a:p>
            <a:pPr lvl="1" indent="-342900">
              <a:spcBef>
                <a:spcPts val="0"/>
              </a:spcBef>
              <a:buSzPts val="1800"/>
              <a:buFont typeface="Roboto"/>
              <a:buChar char="●"/>
            </a:pPr>
            <a:r>
              <a:rPr lang="en" dirty="0"/>
              <a:t>Git Workflows</a:t>
            </a:r>
            <a:endParaRPr dirty="0"/>
          </a:p>
          <a:p>
            <a:pPr marL="457200" lvl="0" indent="-342900" algn="l" rtl="0">
              <a:spcBef>
                <a:spcPts val="0"/>
              </a:spcBef>
              <a:spcAft>
                <a:spcPts val="0"/>
              </a:spcAft>
              <a:buSzPts val="1800"/>
              <a:buChar char="●"/>
            </a:pPr>
            <a:r>
              <a:rPr lang="en" dirty="0"/>
              <a:t>Activity (small groups)</a:t>
            </a:r>
          </a:p>
          <a:p>
            <a:pPr lvl="1" indent="-342900">
              <a:spcBef>
                <a:spcPts val="0"/>
              </a:spcBef>
              <a:buSzPts val="1800"/>
              <a:buChar char="●"/>
            </a:pPr>
            <a:r>
              <a:rPr lang="en" dirty="0"/>
              <a:t>Wireframing</a:t>
            </a:r>
          </a:p>
          <a:p>
            <a:pPr lvl="1" indent="-342900">
              <a:spcBef>
                <a:spcPts val="0"/>
              </a:spcBef>
              <a:buSzPts val="1800"/>
              <a:buFont typeface="Roboto"/>
              <a:buChar char="●"/>
            </a:pPr>
            <a:r>
              <a:rPr lang="en-US" dirty="0"/>
              <a:t>Plan your MVP</a:t>
            </a:r>
          </a:p>
          <a:p>
            <a:pPr lvl="1" indent="-342900">
              <a:spcBef>
                <a:spcPts val="0"/>
              </a:spcBef>
              <a:buSzPts val="1800"/>
              <a:buFont typeface="Roboto"/>
              <a:buChar char="●"/>
            </a:pPr>
            <a:r>
              <a:rPr lang="en-US" dirty="0"/>
              <a:t>Remember assignment</a:t>
            </a:r>
            <a:endParaRPr dirty="0"/>
          </a:p>
          <a:p>
            <a:pPr marL="457200" lvl="0" indent="-342900" algn="l" rtl="0">
              <a:spcBef>
                <a:spcPts val="0"/>
              </a:spcBef>
              <a:spcAft>
                <a:spcPts val="0"/>
              </a:spcAft>
              <a:buSzPts val="1800"/>
              <a:buChar char="●"/>
            </a:pPr>
            <a:r>
              <a:rPr lang="en" dirty="0"/>
              <a:t>Q&amp;A</a:t>
            </a:r>
            <a:endParaRPr dirty="0"/>
          </a:p>
        </p:txBody>
      </p:sp>
      <p:pic>
        <p:nvPicPr>
          <p:cNvPr id="3074" name="Picture 2" descr="The agenda is strong with this one - Yoda Sense | Meme Generator">
            <a:extLst>
              <a:ext uri="{FF2B5EF4-FFF2-40B4-BE49-F238E27FC236}">
                <a16:creationId xmlns:a16="http://schemas.microsoft.com/office/drawing/2014/main" id="{EE04A061-D02A-7040-AEC0-4CDD4D2329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4300" y="1844577"/>
            <a:ext cx="4342649" cy="29683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Objectives</a:t>
            </a:r>
            <a:endParaRPr/>
          </a:p>
        </p:txBody>
      </p:sp>
      <p:sp>
        <p:nvSpPr>
          <p:cNvPr id="83" name="Google Shape;83;p15"/>
          <p:cNvSpPr txBox="1">
            <a:spLocks noGrp="1"/>
          </p:cNvSpPr>
          <p:nvPr>
            <p:ph type="body" idx="1"/>
          </p:nvPr>
        </p:nvSpPr>
        <p:spPr>
          <a:xfrm>
            <a:off x="471900" y="1919075"/>
            <a:ext cx="48570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2000" dirty="0"/>
              <a:t>Student should learn:</a:t>
            </a:r>
          </a:p>
          <a:p>
            <a:pPr lvl="1" indent="-342900">
              <a:spcBef>
                <a:spcPts val="0"/>
              </a:spcBef>
              <a:buSzPts val="1800"/>
              <a:buChar char="●"/>
            </a:pPr>
            <a:r>
              <a:rPr lang="en" sz="1800" dirty="0"/>
              <a:t>Why we use MVP</a:t>
            </a:r>
          </a:p>
          <a:p>
            <a:pPr lvl="1" indent="-342900">
              <a:spcBef>
                <a:spcPts val="0"/>
              </a:spcBef>
              <a:buSzPts val="1800"/>
              <a:buChar char="●"/>
            </a:pPr>
            <a:r>
              <a:rPr lang="en" sz="1800" dirty="0"/>
              <a:t>How Wireframes Help Plan Your Project</a:t>
            </a:r>
          </a:p>
          <a:p>
            <a:pPr lvl="1" indent="-342900">
              <a:spcBef>
                <a:spcPts val="0"/>
              </a:spcBef>
              <a:buSzPts val="1800"/>
              <a:buChar char="●"/>
            </a:pPr>
            <a:r>
              <a:rPr lang="en-US" sz="1800" dirty="0"/>
              <a:t>Build</a:t>
            </a:r>
            <a:r>
              <a:rPr lang="en" sz="1800" dirty="0"/>
              <a:t> on our understand of an agile Sprint</a:t>
            </a:r>
          </a:p>
          <a:p>
            <a:pPr lvl="1" indent="-342900">
              <a:spcBef>
                <a:spcPts val="0"/>
              </a:spcBef>
              <a:buSzPts val="1800"/>
              <a:buChar char="●"/>
            </a:pPr>
            <a:r>
              <a:rPr lang="en" sz="1800" dirty="0"/>
              <a:t>Understanding basic git workflows</a:t>
            </a:r>
            <a:endParaRPr sz="1800" dirty="0"/>
          </a:p>
        </p:txBody>
      </p:sp>
      <p:pic>
        <p:nvPicPr>
          <p:cNvPr id="84" name="Google Shape;84;p15"/>
          <p:cNvPicPr preferRelativeResize="0"/>
          <p:nvPr/>
        </p:nvPicPr>
        <p:blipFill>
          <a:blip r:embed="rId3">
            <a:alphaModFix/>
          </a:blip>
          <a:stretch>
            <a:fillRect/>
          </a:stretch>
        </p:blipFill>
        <p:spPr>
          <a:xfrm>
            <a:off x="5818100" y="1919075"/>
            <a:ext cx="2875900" cy="2967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7"/>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Lecture</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2"/>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Demo - User Story Grooming</a:t>
            </a:r>
            <a:endParaRPr/>
          </a:p>
        </p:txBody>
      </p:sp>
      <p:sp>
        <p:nvSpPr>
          <p:cNvPr id="202" name="Google Shape;202;p32"/>
          <p:cNvSpPr txBox="1"/>
          <p:nvPr/>
        </p:nvSpPr>
        <p:spPr>
          <a:xfrm>
            <a:off x="62100" y="4472989"/>
            <a:ext cx="4509900" cy="29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hlink"/>
                </a:solidFill>
                <a:hlinkClick r:id="rId3"/>
              </a:rPr>
              <a:t>https://trello.com/b/keDvTLIl</a:t>
            </a:r>
            <a:r>
              <a:rPr lang="en" dirty="0"/>
              <a:t> </a:t>
            </a:r>
            <a:endParaRPr dirty="0"/>
          </a:p>
        </p:txBody>
      </p:sp>
      <p:pic>
        <p:nvPicPr>
          <p:cNvPr id="3" name="Picture 2">
            <a:extLst>
              <a:ext uri="{FF2B5EF4-FFF2-40B4-BE49-F238E27FC236}">
                <a16:creationId xmlns:a16="http://schemas.microsoft.com/office/drawing/2014/main" id="{1D567E1B-FD01-4448-BA7C-D42D47F899A7}"/>
              </a:ext>
            </a:extLst>
          </p:cNvPr>
          <p:cNvPicPr>
            <a:picLocks noChangeAspect="1"/>
          </p:cNvPicPr>
          <p:nvPr/>
        </p:nvPicPr>
        <p:blipFill>
          <a:blip r:embed="rId4"/>
          <a:stretch>
            <a:fillRect/>
          </a:stretch>
        </p:blipFill>
        <p:spPr>
          <a:xfrm>
            <a:off x="994834" y="664829"/>
            <a:ext cx="7154332" cy="381384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7"/>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MVP</a:t>
            </a:r>
            <a:endParaRPr dirty="0"/>
          </a:p>
        </p:txBody>
      </p:sp>
      <p:pic>
        <p:nvPicPr>
          <p:cNvPr id="3" name="Picture 2" descr="Minimum Viable Product - You Da Real MVP - Meme on Imgur">
            <a:extLst>
              <a:ext uri="{FF2B5EF4-FFF2-40B4-BE49-F238E27FC236}">
                <a16:creationId xmlns:a16="http://schemas.microsoft.com/office/drawing/2014/main" id="{B2831CAE-4047-D84E-9426-FC746989D9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2870" y="491611"/>
            <a:ext cx="2888084" cy="216355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Framework to build an MVP (Minimum Viable Product) | Bitcoin Insider">
            <a:extLst>
              <a:ext uri="{FF2B5EF4-FFF2-40B4-BE49-F238E27FC236}">
                <a16:creationId xmlns:a16="http://schemas.microsoft.com/office/drawing/2014/main" id="{F1C2F538-226B-4D44-8206-1A0100AE6E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8037" y="2220827"/>
            <a:ext cx="37084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9694846"/>
      </p:ext>
    </p:extLst>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15418</TotalTime>
  <Words>1436</Words>
  <Application>Microsoft Macintosh PowerPoint</Application>
  <PresentationFormat>On-screen Show (16:9)</PresentationFormat>
  <Paragraphs>237</Paragraphs>
  <Slides>40</Slides>
  <Notes>37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40</vt:i4>
      </vt:variant>
    </vt:vector>
  </HeadingPairs>
  <TitlesOfParts>
    <vt:vector size="43" baseType="lpstr">
      <vt:lpstr>Arial</vt:lpstr>
      <vt:lpstr>Roboto</vt:lpstr>
      <vt:lpstr>Material</vt:lpstr>
      <vt:lpstr>LaunchCode Liftoff</vt:lpstr>
      <vt:lpstr>Liftoff Project Timeline</vt:lpstr>
      <vt:lpstr>Assignment - Project Outline</vt:lpstr>
      <vt:lpstr>Coding challenge</vt:lpstr>
      <vt:lpstr>Agenda</vt:lpstr>
      <vt:lpstr>Objectives</vt:lpstr>
      <vt:lpstr>Lecture</vt:lpstr>
      <vt:lpstr>Demo - User Story Grooming</vt:lpstr>
      <vt:lpstr>MVP</vt:lpstr>
      <vt:lpstr>Identifying Your MVP</vt:lpstr>
      <vt:lpstr>Identify Your MVP - eCommerce Example</vt:lpstr>
      <vt:lpstr>Story Mapping - Bookstore Example</vt:lpstr>
      <vt:lpstr>Agile Continued</vt:lpstr>
      <vt:lpstr>Recall what Agile look like</vt:lpstr>
      <vt:lpstr>Agile - Daily Scrum</vt:lpstr>
      <vt:lpstr>Agile - Review</vt:lpstr>
      <vt:lpstr>Agile - Retrospective</vt:lpstr>
      <vt:lpstr>User Experience &amp; Wireframing</vt:lpstr>
      <vt:lpstr>Why User Experience (UX) Matters</vt:lpstr>
      <vt:lpstr>Payment Wireframe Examples with Figma</vt:lpstr>
      <vt:lpstr>Payment Wireframe Examples with Figma Continued</vt:lpstr>
      <vt:lpstr>Wireframing Goals</vt:lpstr>
      <vt:lpstr>Wireframing Tips</vt:lpstr>
      <vt:lpstr>Wireframing Tools</vt:lpstr>
      <vt:lpstr>How do you turn user stories and wireframes into code?</vt:lpstr>
      <vt:lpstr>As a member of RxSS, I want to receive my prescription at home (home delivery), so that I don’t have to pay in person pharmacy mark up.</vt:lpstr>
      <vt:lpstr>As the Head of Product at RxSS, I want more members utilizing Home Delivery, so that we provide a better UX and save our members even more money</vt:lpstr>
      <vt:lpstr>Git Workflows</vt:lpstr>
      <vt:lpstr>Common Git Workflows</vt:lpstr>
      <vt:lpstr>Create a Branch</vt:lpstr>
      <vt:lpstr>Add Commits</vt:lpstr>
      <vt:lpstr>Open a Pull Request</vt:lpstr>
      <vt:lpstr>Discuss and Review Code</vt:lpstr>
      <vt:lpstr>Deploy*</vt:lpstr>
      <vt:lpstr>Merge</vt:lpstr>
      <vt:lpstr>Uncommon (and unpleasant) Git Workflows</vt:lpstr>
      <vt:lpstr>Git DEMO</vt:lpstr>
      <vt:lpstr>Objectives Recap</vt:lpstr>
      <vt:lpstr>Objectives Recap</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LaunchCode Liftoff</dc:title>
  <cp:lastModifiedBy>KEvin Beashore</cp:lastModifiedBy>
  <cp:revision>46</cp:revision>
  <dcterms:modified xsi:type="dcterms:W3CDTF">2021-12-14T07:34:16Z</dcterms:modified>
</cp:coreProperties>
</file>